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6" r:id="rId5"/>
    <p:sldMasterId id="2147483717" r:id="rId6"/>
    <p:sldMasterId id="214748371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y="5143500" cx="9144000"/>
  <p:notesSz cx="6858000" cy="9144000"/>
  <p:embeddedFontLst>
    <p:embeddedFont>
      <p:font typeface="Rubik Medium"/>
      <p:regular r:id="rId49"/>
      <p:bold r:id="rId50"/>
      <p:italic r:id="rId51"/>
      <p:boldItalic r:id="rId52"/>
    </p:embeddedFont>
    <p:embeddedFont>
      <p:font typeface="Rubik Light"/>
      <p:regular r:id="rId53"/>
      <p:bold r:id="rId54"/>
      <p:italic r:id="rId55"/>
      <p:boldItalic r:id="rId56"/>
    </p:embeddedFont>
    <p:embeddedFont>
      <p:font typeface="Lato"/>
      <p:regular r:id="rId57"/>
      <p:bold r:id="rId58"/>
      <p:italic r:id="rId59"/>
      <p:boldItalic r:id="rId60"/>
    </p:embeddedFont>
    <p:embeddedFont>
      <p:font typeface="Rubik"/>
      <p:regular r:id="rId61"/>
      <p:bold r:id="rId62"/>
      <p:italic r:id="rId63"/>
      <p:boldItalic r:id="rId64"/>
    </p:embeddedFont>
    <p:embeddedFont>
      <p:font typeface="Helvetica Neue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DB51411-C070-4D41-8FFC-D8BDB3570CC3}">
  <a:tblStyle styleId="{8DB51411-C070-4D41-8FFC-D8BDB3570CC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font" Target="fonts/Rubik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ubik-bold.fntdata"/><Relationship Id="rId61" Type="http://schemas.openxmlformats.org/officeDocument/2006/relationships/font" Target="fonts/Rubik-regular.fntdata"/><Relationship Id="rId20" Type="http://schemas.openxmlformats.org/officeDocument/2006/relationships/slide" Target="slides/slide12.xml"/><Relationship Id="rId64" Type="http://schemas.openxmlformats.org/officeDocument/2006/relationships/font" Target="fonts/Rubik-boldItalic.fntdata"/><Relationship Id="rId63" Type="http://schemas.openxmlformats.org/officeDocument/2006/relationships/font" Target="fonts/Rubik-italic.fntdata"/><Relationship Id="rId22" Type="http://schemas.openxmlformats.org/officeDocument/2006/relationships/slide" Target="slides/slide14.xml"/><Relationship Id="rId66" Type="http://schemas.openxmlformats.org/officeDocument/2006/relationships/font" Target="fonts/HelveticaNeueLight-bold.fntdata"/><Relationship Id="rId21" Type="http://schemas.openxmlformats.org/officeDocument/2006/relationships/slide" Target="slides/slide13.xml"/><Relationship Id="rId65" Type="http://schemas.openxmlformats.org/officeDocument/2006/relationships/font" Target="fonts/HelveticaNeueLight-regular.fntdata"/><Relationship Id="rId24" Type="http://schemas.openxmlformats.org/officeDocument/2006/relationships/slide" Target="slides/slide16.xml"/><Relationship Id="rId68" Type="http://schemas.openxmlformats.org/officeDocument/2006/relationships/font" Target="fonts/HelveticaNeueLight-boldItalic.fntdata"/><Relationship Id="rId23" Type="http://schemas.openxmlformats.org/officeDocument/2006/relationships/slide" Target="slides/slide15.xml"/><Relationship Id="rId67" Type="http://schemas.openxmlformats.org/officeDocument/2006/relationships/font" Target="fonts/HelveticaNeueLight-italic.fntdata"/><Relationship Id="rId60" Type="http://schemas.openxmlformats.org/officeDocument/2006/relationships/font" Target="fonts/Lat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ubikMedium-italic.fntdata"/><Relationship Id="rId50" Type="http://schemas.openxmlformats.org/officeDocument/2006/relationships/font" Target="fonts/RubikMedium-bold.fntdata"/><Relationship Id="rId53" Type="http://schemas.openxmlformats.org/officeDocument/2006/relationships/font" Target="fonts/RubikLight-regular.fntdata"/><Relationship Id="rId52" Type="http://schemas.openxmlformats.org/officeDocument/2006/relationships/font" Target="fonts/RubikMedium-boldItalic.fntdata"/><Relationship Id="rId11" Type="http://schemas.openxmlformats.org/officeDocument/2006/relationships/slide" Target="slides/slide3.xml"/><Relationship Id="rId55" Type="http://schemas.openxmlformats.org/officeDocument/2006/relationships/font" Target="fonts/RubikLight-italic.fntdata"/><Relationship Id="rId10" Type="http://schemas.openxmlformats.org/officeDocument/2006/relationships/slide" Target="slides/slide2.xml"/><Relationship Id="rId54" Type="http://schemas.openxmlformats.org/officeDocument/2006/relationships/font" Target="fonts/RubikLight-bold.fntdata"/><Relationship Id="rId13" Type="http://schemas.openxmlformats.org/officeDocument/2006/relationships/slide" Target="slides/slide5.xml"/><Relationship Id="rId57" Type="http://schemas.openxmlformats.org/officeDocument/2006/relationships/font" Target="fonts/Lato-regular.fntdata"/><Relationship Id="rId12" Type="http://schemas.openxmlformats.org/officeDocument/2006/relationships/slide" Target="slides/slide4.xml"/><Relationship Id="rId56" Type="http://schemas.openxmlformats.org/officeDocument/2006/relationships/font" Target="fonts/RubikLight-boldItalic.fntdata"/><Relationship Id="rId15" Type="http://schemas.openxmlformats.org/officeDocument/2006/relationships/slide" Target="slides/slide7.xml"/><Relationship Id="rId59" Type="http://schemas.openxmlformats.org/officeDocument/2006/relationships/font" Target="fonts/Lato-italic.fntdata"/><Relationship Id="rId14" Type="http://schemas.openxmlformats.org/officeDocument/2006/relationships/slide" Target="slides/slide6.xml"/><Relationship Id="rId58" Type="http://schemas.openxmlformats.org/officeDocument/2006/relationships/font" Target="fonts/Lat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J6Sp8zOjxyOxCHEJ4Se9xZebvY4RxmlpP0sNvlZscU/edit#slide=id.g6d7104af44_0_217"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d85b34211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d85b34211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d85b34211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d85b34211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6d85b34211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d85b34211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d85b34211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d85b34211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d85b34211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d85b34211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d85b34211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d85b34211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6d85b34211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6d85b34211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6d85b34211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6d85b34211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d85b34211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d85b34211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6d85b34211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d85b34211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6d85b34211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d85b34211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d85b34211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6d85b34211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6d85b34211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d85b34211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d85b34211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d85b34211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6d85b34211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6d85b34211_0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6d85b34211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6d85b34211_0_7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Kernels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6d85b34211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6d85b34211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6d85b34211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d85b34211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6d85b34211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6d85b34211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6d85b34211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6d85b34211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6d85b34211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6d85b34211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6d85b34211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d85b34211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d85b34211_0_6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6d85b34211_0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Rubik Medium"/>
                <a:ea typeface="Rubik Medium"/>
                <a:cs typeface="Rubik Medium"/>
                <a:sym typeface="Rubik Medium"/>
              </a:rPr>
              <a:t>Agenda de la clase:</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¿Cómo anduvieron? </a:t>
            </a:r>
            <a:r>
              <a:rPr b="1" lang="es" sz="1400">
                <a:solidFill>
                  <a:srgbClr val="E1446D"/>
                </a:solidFill>
                <a:latin typeface="Rubik"/>
                <a:ea typeface="Rubik"/>
                <a:cs typeface="Rubik"/>
                <a:sym typeface="Rubik"/>
              </a:rPr>
              <a:t>(10 minutos)</a:t>
            </a:r>
            <a:endParaRPr sz="1400">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Actividad: Data Science en mi vida </a:t>
            </a:r>
            <a:r>
              <a:rPr b="1" lang="es" sz="1400">
                <a:solidFill>
                  <a:srgbClr val="E1446D"/>
                </a:solidFill>
                <a:latin typeface="Rubik"/>
                <a:ea typeface="Rubik"/>
                <a:cs typeface="Rubik"/>
                <a:sym typeface="Rubik"/>
              </a:rPr>
              <a:t>(30 minutos)</a:t>
            </a:r>
            <a:endParaRPr sz="1400">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Repaso: Aprendizaje no supervisado </a:t>
            </a:r>
            <a:r>
              <a:rPr b="1" lang="es" sz="1400">
                <a:solidFill>
                  <a:srgbClr val="E1446D"/>
                </a:solidFill>
                <a:latin typeface="Rubik"/>
                <a:ea typeface="Rubik"/>
                <a:cs typeface="Rubik"/>
                <a:sym typeface="Rubik"/>
              </a:rPr>
              <a:t>(20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a:buChar char="-"/>
            </a:pPr>
            <a:r>
              <a:rPr lang="es" sz="1400">
                <a:latin typeface="Rubik"/>
                <a:ea typeface="Rubik"/>
                <a:cs typeface="Rubik"/>
                <a:sym typeface="Rubik"/>
              </a:rPr>
              <a:t>Explicación: Evaluación de clusters </a:t>
            </a:r>
            <a:r>
              <a:rPr b="1" lang="es" sz="1400">
                <a:solidFill>
                  <a:srgbClr val="E1446D"/>
                </a:solidFill>
                <a:latin typeface="Rubik"/>
                <a:ea typeface="Rubik"/>
                <a:cs typeface="Rubik"/>
                <a:sym typeface="Rubik"/>
              </a:rPr>
              <a:t>(25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a:buChar char="-"/>
            </a:pPr>
            <a:r>
              <a:rPr lang="es" sz="1400">
                <a:latin typeface="Rubik"/>
                <a:ea typeface="Rubik"/>
                <a:cs typeface="Rubik"/>
                <a:sym typeface="Rubik"/>
              </a:rPr>
              <a:t>Break </a:t>
            </a:r>
            <a:r>
              <a:rPr b="1" lang="es" sz="1400">
                <a:solidFill>
                  <a:srgbClr val="E1446D"/>
                </a:solidFill>
                <a:latin typeface="Rubik"/>
                <a:ea typeface="Rubik"/>
                <a:cs typeface="Rubik"/>
                <a:sym typeface="Rubik"/>
              </a:rPr>
              <a:t>(15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a:buChar char="-"/>
            </a:pPr>
            <a:r>
              <a:rPr lang="es" sz="1400">
                <a:latin typeface="Rubik"/>
                <a:ea typeface="Rubik"/>
                <a:cs typeface="Rubik"/>
                <a:sym typeface="Rubik"/>
              </a:rPr>
              <a:t>Hands-on training </a:t>
            </a:r>
            <a:r>
              <a:rPr b="1" lang="es" sz="1400">
                <a:solidFill>
                  <a:srgbClr val="E1446D"/>
                </a:solidFill>
                <a:latin typeface="Rubik"/>
                <a:ea typeface="Rubik"/>
                <a:cs typeface="Rubik"/>
                <a:sym typeface="Rubik"/>
              </a:rPr>
              <a:t>(60 minutos)</a:t>
            </a:r>
            <a:endParaRPr b="1" sz="1400">
              <a:solidFill>
                <a:srgbClr val="E1446D"/>
              </a:solidFill>
              <a:latin typeface="Rubik"/>
              <a:ea typeface="Rubik"/>
              <a:cs typeface="Rubik"/>
              <a:sym typeface="Rubik"/>
            </a:endParaRPr>
          </a:p>
          <a:p>
            <a:pPr indent="-298450" lvl="0" marL="457200" rtl="0" algn="l">
              <a:spcBef>
                <a:spcPts val="0"/>
              </a:spcBef>
              <a:spcAft>
                <a:spcPts val="0"/>
              </a:spcAft>
              <a:buSzPts val="1100"/>
              <a:buFont typeface="Rubik Light"/>
              <a:buChar char="-"/>
            </a:pPr>
            <a:r>
              <a:rPr lang="es" sz="1400">
                <a:latin typeface="Rubik"/>
                <a:ea typeface="Rubik"/>
                <a:cs typeface="Rubik"/>
                <a:sym typeface="Rubik"/>
              </a:rPr>
              <a:t>Cierre </a:t>
            </a:r>
            <a:r>
              <a:rPr b="1" lang="es" sz="1400">
                <a:solidFill>
                  <a:srgbClr val="E1446D"/>
                </a:solidFill>
                <a:latin typeface="Rubik"/>
                <a:ea typeface="Rubik"/>
                <a:cs typeface="Rubik"/>
                <a:sym typeface="Rubik"/>
              </a:rPr>
              <a:t>(5 minutos)</a:t>
            </a:r>
            <a:endParaRPr sz="1400">
              <a:latin typeface="Rubik"/>
              <a:ea typeface="Rubik"/>
              <a:cs typeface="Rubik"/>
              <a:sym typeface="Rubik"/>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6d85b34211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6d85b34211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6d85b34211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6d85b34211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6d85b34211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6d85b34211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6d85b34211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6d85b34211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6d85b34211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6d85b34211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6d85b34211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6d85b34211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6d85b34211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6d85b34211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6d85b34211_0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6d85b34211_0_8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6d85b34211_0_9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6d85b34211_0_9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6d85b34211_0_9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6d85b34211_0_9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3- ¿Qué nos gustaría mejorar para la clase que viene?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d85b34211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d85b34211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Mentores / Tutores: si quieren, pueden mostrar el </a:t>
            </a:r>
            <a:r>
              <a:rPr b="1" lang="es">
                <a:solidFill>
                  <a:srgbClr val="E1446D"/>
                </a:solidFill>
              </a:rPr>
              <a:t>plan de estudios y el cronograma de encuentros</a:t>
            </a:r>
            <a:r>
              <a:rPr lang="es"/>
              <a:t> para profundizar sobre los contenidos y temas a ver en cada encuentro / semana: </a:t>
            </a:r>
            <a:r>
              <a:rPr lang="es" u="sng">
                <a:solidFill>
                  <a:schemeClr val="accent5"/>
                </a:solidFill>
                <a:hlinkClick r:id="rId2"/>
              </a:rPr>
              <a:t>https://docs.google.com/presentation/d/1yJ6Sp8zOjxyOxCHEJ4Se9xZebvY4RxmlpP0sNvlZscU/edit#slide=id.g6d7104af44_0_217</a:t>
            </a:r>
            <a:endParaRPr b="1" sz="1400">
              <a:solidFill>
                <a:srgbClr val="E1446D"/>
              </a:solidFill>
              <a:latin typeface="Rubik"/>
              <a:ea typeface="Rubik"/>
              <a:cs typeface="Rubik"/>
              <a:sym typeface="Rubik"/>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6d85b34211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6d85b34211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6d85b34211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6d85b34211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Preguntamos si tienen dudas o comentarios de la clase anterior. Podemos poner en común el notebook de la clase anterior.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d85b34211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6d85b34211_0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400"/>
              <a:t>Mentores/as &amp; Tutores/as:</a:t>
            </a:r>
            <a:r>
              <a:rPr lang="es" sz="1400"/>
              <a:t> esta actividad está pensada para esta etapa de la carrera porque consideramos que los/as estudiantes ya adquirieron los conocimientos fundamentales en un flujo de DS con ML.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 sz="1400"/>
              <a:t>El objetivo es que en lo posible todos los estudiantes puedan presentar la consigna de la diapositiva siguiente.</a:t>
            </a:r>
            <a:endParaRPr sz="1400"/>
          </a:p>
          <a:p>
            <a:pPr indent="0" lvl="0" marL="0" rtl="0" algn="l">
              <a:spcBef>
                <a:spcPts val="0"/>
              </a:spcBef>
              <a:spcAft>
                <a:spcPts val="0"/>
              </a:spcAft>
              <a:buNone/>
            </a:pPr>
            <a:r>
              <a:rPr lang="es" sz="1400"/>
              <a:t>El formato será el siguiente:</a:t>
            </a:r>
            <a:endParaRPr sz="1400"/>
          </a:p>
          <a:p>
            <a:pPr indent="-317500" lvl="0" marL="457200" rtl="0" algn="l">
              <a:spcBef>
                <a:spcPts val="0"/>
              </a:spcBef>
              <a:spcAft>
                <a:spcPts val="0"/>
              </a:spcAft>
              <a:buSzPts val="1400"/>
              <a:buChar char="●"/>
            </a:pPr>
            <a:r>
              <a:rPr lang="es" sz="1400"/>
              <a:t>Cada primer encuentro de la semana —idealmente con la presencia del/de la tutor/a— 2 o 3 alumnos/as deberán presentar la consigna de la diapositiva siguiente. </a:t>
            </a:r>
            <a:endParaRPr sz="1400"/>
          </a:p>
          <a:p>
            <a:pPr indent="-317500" lvl="0" marL="457200" rtl="0" algn="l">
              <a:spcBef>
                <a:spcPts val="0"/>
              </a:spcBef>
              <a:spcAft>
                <a:spcPts val="0"/>
              </a:spcAft>
              <a:buSzPts val="1400"/>
              <a:buChar char="●"/>
            </a:pPr>
            <a:r>
              <a:rPr lang="es" sz="1400"/>
              <a:t>Los encuentros en los que habrá esta actividad son 5 en total: el 33, 35, 37, 39, 41</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d85b34211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6d85b34211_0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d85b34211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d85b34211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d85b3421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6d85b34211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2.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3.gi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8.gi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7.gi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jpg"/><Relationship Id="rId3" Type="http://schemas.openxmlformats.org/officeDocument/2006/relationships/image" Target="../media/image2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54" name="Shape 54"/>
        <p:cNvGrpSpPr/>
        <p:nvPr/>
      </p:nvGrpSpPr>
      <p:grpSpPr>
        <a:xfrm>
          <a:off x="0" y="0"/>
          <a:ext cx="0" cy="0"/>
          <a:chOff x="0" y="0"/>
          <a:chExt cx="0" cy="0"/>
        </a:xfrm>
      </p:grpSpPr>
      <p:sp>
        <p:nvSpPr>
          <p:cNvPr id="55" name="Google Shape;55;p1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57" name="Google Shape;57;p14"/>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58" name="Google Shape;58;p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59" name="Shape 59"/>
        <p:cNvGrpSpPr/>
        <p:nvPr/>
      </p:nvGrpSpPr>
      <p:grpSpPr>
        <a:xfrm>
          <a:off x="0" y="0"/>
          <a:ext cx="0" cy="0"/>
          <a:chOff x="0" y="0"/>
          <a:chExt cx="0" cy="0"/>
        </a:xfrm>
      </p:grpSpPr>
      <p:grpSp>
        <p:nvGrpSpPr>
          <p:cNvPr id="60" name="Google Shape;60;p15"/>
          <p:cNvGrpSpPr/>
          <p:nvPr/>
        </p:nvGrpSpPr>
        <p:grpSpPr>
          <a:xfrm>
            <a:off x="830392" y="1191256"/>
            <a:ext cx="745763" cy="45826"/>
            <a:chOff x="4580561" y="2589004"/>
            <a:chExt cx="1064464" cy="25200"/>
          </a:xfrm>
        </p:grpSpPr>
        <p:sp>
          <p:nvSpPr>
            <p:cNvPr id="61" name="Google Shape;61;p1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64" name="Google Shape;64;p15"/>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65" name="Google Shape;65;p15"/>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66" name="Google Shape;66;p15"/>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69" name="Google Shape;69;p16"/>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70" name="Google Shape;70;p1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71" name="Shape 71"/>
        <p:cNvGrpSpPr/>
        <p:nvPr/>
      </p:nvGrpSpPr>
      <p:grpSpPr>
        <a:xfrm>
          <a:off x="0" y="0"/>
          <a:ext cx="0" cy="0"/>
          <a:chOff x="0" y="0"/>
          <a:chExt cx="0" cy="0"/>
        </a:xfrm>
      </p:grpSpPr>
      <p:sp>
        <p:nvSpPr>
          <p:cNvPr id="72" name="Google Shape;72;p17"/>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74" name="Google Shape;74;p1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75" name="Google Shape;7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76" name="Shape 76"/>
        <p:cNvGrpSpPr/>
        <p:nvPr/>
      </p:nvGrpSpPr>
      <p:grpSpPr>
        <a:xfrm>
          <a:off x="0" y="0"/>
          <a:ext cx="0" cy="0"/>
          <a:chOff x="0" y="0"/>
          <a:chExt cx="0" cy="0"/>
        </a:xfrm>
      </p:grpSpPr>
      <p:sp>
        <p:nvSpPr>
          <p:cNvPr id="77" name="Google Shape;77;p18"/>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79" name="Shape 79"/>
        <p:cNvGrpSpPr/>
        <p:nvPr/>
      </p:nvGrpSpPr>
      <p:grpSpPr>
        <a:xfrm>
          <a:off x="0" y="0"/>
          <a:ext cx="0" cy="0"/>
          <a:chOff x="0" y="0"/>
          <a:chExt cx="0" cy="0"/>
        </a:xfrm>
      </p:grpSpPr>
      <p:sp>
        <p:nvSpPr>
          <p:cNvPr id="80" name="Google Shape;80;p19"/>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82" name="Google Shape;8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83" name="Shape 83"/>
        <p:cNvGrpSpPr/>
        <p:nvPr/>
      </p:nvGrpSpPr>
      <p:grpSpPr>
        <a:xfrm>
          <a:off x="0" y="0"/>
          <a:ext cx="0" cy="0"/>
          <a:chOff x="0" y="0"/>
          <a:chExt cx="0" cy="0"/>
        </a:xfrm>
      </p:grpSpPr>
      <p:sp>
        <p:nvSpPr>
          <p:cNvPr id="84" name="Google Shape;8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85" name="Google Shape;85;p20"/>
          <p:cNvGrpSpPr/>
          <p:nvPr/>
        </p:nvGrpSpPr>
        <p:grpSpPr>
          <a:xfrm>
            <a:off x="830392" y="1191256"/>
            <a:ext cx="745763" cy="45826"/>
            <a:chOff x="4580561" y="2589004"/>
            <a:chExt cx="1064464" cy="25200"/>
          </a:xfrm>
        </p:grpSpPr>
        <p:sp>
          <p:nvSpPr>
            <p:cNvPr id="86" name="Google Shape;86;p20"/>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0"/>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89" name="Shape 89"/>
        <p:cNvGrpSpPr/>
        <p:nvPr/>
      </p:nvGrpSpPr>
      <p:grpSpPr>
        <a:xfrm>
          <a:off x="0" y="0"/>
          <a:ext cx="0" cy="0"/>
          <a:chOff x="0" y="0"/>
          <a:chExt cx="0" cy="0"/>
        </a:xfrm>
      </p:grpSpPr>
      <p:pic>
        <p:nvPicPr>
          <p:cNvPr id="90" name="Google Shape;90;p2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91" name="Google Shape;91;p2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92" name="Google Shape;92;p2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93" name="Shape 93"/>
        <p:cNvGrpSpPr/>
        <p:nvPr/>
      </p:nvGrpSpPr>
      <p:grpSpPr>
        <a:xfrm>
          <a:off x="0" y="0"/>
          <a:ext cx="0" cy="0"/>
          <a:chOff x="0" y="0"/>
          <a:chExt cx="0" cy="0"/>
        </a:xfrm>
      </p:grpSpPr>
      <p:sp>
        <p:nvSpPr>
          <p:cNvPr id="94" name="Google Shape;94;p22"/>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2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6" name="Google Shape;96;p2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97" name="Google Shape;9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98" name="Shape 98"/>
        <p:cNvGrpSpPr/>
        <p:nvPr/>
      </p:nvGrpSpPr>
      <p:grpSpPr>
        <a:xfrm>
          <a:off x="0" y="0"/>
          <a:ext cx="0" cy="0"/>
          <a:chOff x="0" y="0"/>
          <a:chExt cx="0" cy="0"/>
        </a:xfrm>
      </p:grpSpPr>
      <p:sp>
        <p:nvSpPr>
          <p:cNvPr id="99" name="Google Shape;99;p23"/>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101" name="Shape 101"/>
        <p:cNvGrpSpPr/>
        <p:nvPr/>
      </p:nvGrpSpPr>
      <p:grpSpPr>
        <a:xfrm>
          <a:off x="0" y="0"/>
          <a:ext cx="0" cy="0"/>
          <a:chOff x="0" y="0"/>
          <a:chExt cx="0" cy="0"/>
        </a:xfrm>
      </p:grpSpPr>
      <p:sp>
        <p:nvSpPr>
          <p:cNvPr id="102" name="Google Shape;102;p24"/>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04" name="Google Shape;10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07" name="Google Shape;107;p25"/>
          <p:cNvGrpSpPr/>
          <p:nvPr/>
        </p:nvGrpSpPr>
        <p:grpSpPr>
          <a:xfrm>
            <a:off x="830392" y="1191256"/>
            <a:ext cx="745763" cy="45826"/>
            <a:chOff x="4580561" y="2589004"/>
            <a:chExt cx="1064464" cy="25200"/>
          </a:xfrm>
        </p:grpSpPr>
        <p:sp>
          <p:nvSpPr>
            <p:cNvPr id="108" name="Google Shape;108;p25"/>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5"/>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113" name="Google Shape;113;p26"/>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114" name="Google Shape;114;p26"/>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115" name="Shape 115"/>
        <p:cNvGrpSpPr/>
        <p:nvPr/>
      </p:nvGrpSpPr>
      <p:grpSpPr>
        <a:xfrm>
          <a:off x="0" y="0"/>
          <a:ext cx="0" cy="0"/>
          <a:chOff x="0" y="0"/>
          <a:chExt cx="0" cy="0"/>
        </a:xfrm>
      </p:grpSpPr>
      <p:sp>
        <p:nvSpPr>
          <p:cNvPr id="116" name="Google Shape;116;p27"/>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118" name="Google Shape;118;p27"/>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119" name="Google Shape;1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20" name="Shape 120"/>
        <p:cNvGrpSpPr/>
        <p:nvPr/>
      </p:nvGrpSpPr>
      <p:grpSpPr>
        <a:xfrm>
          <a:off x="0" y="0"/>
          <a:ext cx="0" cy="0"/>
          <a:chOff x="0" y="0"/>
          <a:chExt cx="0" cy="0"/>
        </a:xfrm>
      </p:grpSpPr>
      <p:sp>
        <p:nvSpPr>
          <p:cNvPr id="121" name="Google Shape;121;p28"/>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23" name="Shape 123"/>
        <p:cNvGrpSpPr/>
        <p:nvPr/>
      </p:nvGrpSpPr>
      <p:grpSpPr>
        <a:xfrm>
          <a:off x="0" y="0"/>
          <a:ext cx="0" cy="0"/>
          <a:chOff x="0" y="0"/>
          <a:chExt cx="0" cy="0"/>
        </a:xfrm>
      </p:grpSpPr>
      <p:sp>
        <p:nvSpPr>
          <p:cNvPr id="124" name="Google Shape;124;p29"/>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126" name="Google Shape;12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127" name="Shape 127"/>
        <p:cNvGrpSpPr/>
        <p:nvPr/>
      </p:nvGrpSpPr>
      <p:grpSpPr>
        <a:xfrm>
          <a:off x="0" y="0"/>
          <a:ext cx="0" cy="0"/>
          <a:chOff x="0" y="0"/>
          <a:chExt cx="0" cy="0"/>
        </a:xfrm>
      </p:grpSpPr>
      <p:sp>
        <p:nvSpPr>
          <p:cNvPr id="128" name="Google Shape;12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29" name="Google Shape;129;p30"/>
          <p:cNvGrpSpPr/>
          <p:nvPr/>
        </p:nvGrpSpPr>
        <p:grpSpPr>
          <a:xfrm>
            <a:off x="830392" y="1191256"/>
            <a:ext cx="745763" cy="45826"/>
            <a:chOff x="4580561" y="2589004"/>
            <a:chExt cx="1064464" cy="25200"/>
          </a:xfrm>
        </p:grpSpPr>
        <p:sp>
          <p:nvSpPr>
            <p:cNvPr id="130" name="Google Shape;130;p3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0"/>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p:cSld name="SECTION_HEADER_1_2">
    <p:bg>
      <p:bgPr>
        <a:solidFill>
          <a:srgbClr val="009BDE"/>
        </a:solidFill>
      </p:bgPr>
    </p:bg>
    <p:spTree>
      <p:nvGrpSpPr>
        <p:cNvPr id="133" name="Shape 133"/>
        <p:cNvGrpSpPr/>
        <p:nvPr/>
      </p:nvGrpSpPr>
      <p:grpSpPr>
        <a:xfrm>
          <a:off x="0" y="0"/>
          <a:ext cx="0" cy="0"/>
          <a:chOff x="0" y="0"/>
          <a:chExt cx="0" cy="0"/>
        </a:xfrm>
      </p:grpSpPr>
      <p:pic>
        <p:nvPicPr>
          <p:cNvPr id="134" name="Google Shape;134;p3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5" name="Google Shape;135;p3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36" name="Google Shape;136;p31"/>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1 1">
  <p:cSld name="SECTION_HEADER_1_2_1">
    <p:bg>
      <p:bgPr>
        <a:solidFill>
          <a:srgbClr val="E1446D"/>
        </a:solidFill>
      </p:bgPr>
    </p:bg>
    <p:spTree>
      <p:nvGrpSpPr>
        <p:cNvPr id="137" name="Shape 137"/>
        <p:cNvGrpSpPr/>
        <p:nvPr/>
      </p:nvGrpSpPr>
      <p:grpSpPr>
        <a:xfrm>
          <a:off x="0" y="0"/>
          <a:ext cx="0" cy="0"/>
          <a:chOff x="0" y="0"/>
          <a:chExt cx="0" cy="0"/>
        </a:xfrm>
      </p:grpSpPr>
      <p:pic>
        <p:nvPicPr>
          <p:cNvPr id="138" name="Google Shape;138;p3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9" name="Google Shape;139;p3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40" name="Google Shape;140;p32"/>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141" name="Shape 141"/>
        <p:cNvGrpSpPr/>
        <p:nvPr/>
      </p:nvGrpSpPr>
      <p:grpSpPr>
        <a:xfrm>
          <a:off x="0" y="0"/>
          <a:ext cx="0" cy="0"/>
          <a:chOff x="0" y="0"/>
          <a:chExt cx="0" cy="0"/>
        </a:xfrm>
      </p:grpSpPr>
      <p:pic>
        <p:nvPicPr>
          <p:cNvPr id="142" name="Google Shape;142;p33"/>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143" name="Google Shape;143;p33"/>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33"/>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145" name="Google Shape;145;p33"/>
          <p:cNvGrpSpPr/>
          <p:nvPr/>
        </p:nvGrpSpPr>
        <p:grpSpPr>
          <a:xfrm>
            <a:off x="1975500" y="3845558"/>
            <a:ext cx="5193000" cy="763721"/>
            <a:chOff x="1975250" y="1903874"/>
            <a:chExt cx="5193000" cy="763721"/>
          </a:xfrm>
        </p:grpSpPr>
        <p:sp>
          <p:nvSpPr>
            <p:cNvPr id="146" name="Google Shape;146;p33"/>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47" name="Google Shape;147;p33"/>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48" name="Google Shape;148;p33"/>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149"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52" name="Google Shape;152;p35"/>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153" name="Shape 153"/>
        <p:cNvGrpSpPr/>
        <p:nvPr/>
      </p:nvGrpSpPr>
      <p:grpSpPr>
        <a:xfrm>
          <a:off x="0" y="0"/>
          <a:ext cx="0" cy="0"/>
          <a:chOff x="0" y="0"/>
          <a:chExt cx="0" cy="0"/>
        </a:xfrm>
      </p:grpSpPr>
      <p:sp>
        <p:nvSpPr>
          <p:cNvPr id="154" name="Google Shape;15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6" name="Google Shape;15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_1">
    <p:spTree>
      <p:nvGrpSpPr>
        <p:cNvPr id="157" name="Shape 157"/>
        <p:cNvGrpSpPr/>
        <p:nvPr/>
      </p:nvGrpSpPr>
      <p:grpSpPr>
        <a:xfrm>
          <a:off x="0" y="0"/>
          <a:ext cx="0" cy="0"/>
          <a:chOff x="0" y="0"/>
          <a:chExt cx="0" cy="0"/>
        </a:xfrm>
      </p:grpSpPr>
      <p:sp>
        <p:nvSpPr>
          <p:cNvPr id="158" name="Google Shape;158;p3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59" name="Google Shape;159;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1">
  <p:cSld name="CAPTION_ONLY_2">
    <p:spTree>
      <p:nvGrpSpPr>
        <p:cNvPr id="160" name="Shape 160"/>
        <p:cNvGrpSpPr/>
        <p:nvPr/>
      </p:nvGrpSpPr>
      <p:grpSpPr>
        <a:xfrm>
          <a:off x="0" y="0"/>
          <a:ext cx="0" cy="0"/>
          <a:chOff x="0" y="0"/>
          <a:chExt cx="0" cy="0"/>
        </a:xfrm>
      </p:grpSpPr>
      <p:sp>
        <p:nvSpPr>
          <p:cNvPr id="161" name="Google Shape;161;p3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62" name="Google Shape;162;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3" name="Shape 163"/>
        <p:cNvGrpSpPr/>
        <p:nvPr/>
      </p:nvGrpSpPr>
      <p:grpSpPr>
        <a:xfrm>
          <a:off x="0" y="0"/>
          <a:ext cx="0" cy="0"/>
          <a:chOff x="0" y="0"/>
          <a:chExt cx="0" cy="0"/>
        </a:xfrm>
      </p:grpSpPr>
      <p:sp>
        <p:nvSpPr>
          <p:cNvPr id="164" name="Google Shape;164;p39"/>
          <p:cNvSpPr txBox="1"/>
          <p:nvPr>
            <p:ph type="title"/>
          </p:nvPr>
        </p:nvSpPr>
        <p:spPr>
          <a:xfrm>
            <a:off x="666750" y="862013"/>
            <a:ext cx="7810500" cy="1743000"/>
          </a:xfrm>
          <a:prstGeom prst="rect">
            <a:avLst/>
          </a:prstGeom>
          <a:noFill/>
          <a:ln>
            <a:noFill/>
          </a:ln>
        </p:spPr>
        <p:txBody>
          <a:bodyPr anchorCtr="0" anchor="b" bIns="34275" lIns="34275" spcFirstLastPara="1" rIns="34275" wrap="square" tIns="34275">
            <a:noAutofit/>
          </a:bodyPr>
          <a:lstStyle>
            <a:lvl1pPr lvl="0" marR="0" rtl="0" algn="ctr">
              <a:lnSpc>
                <a:spcPct val="100000"/>
              </a:lnSpc>
              <a:spcBef>
                <a:spcPts val="0"/>
              </a:spcBef>
              <a:spcAft>
                <a:spcPts val="0"/>
              </a:spcAft>
              <a:buSzPts val="500"/>
              <a:buNone/>
              <a:defRPr b="0" i="0" sz="4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SzPts val="500"/>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SzPts val="500"/>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SzPts val="500"/>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SzPts val="500"/>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SzPts val="500"/>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SzPts val="500"/>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SzPts val="500"/>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SzPts val="5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65" name="Google Shape;165;p39"/>
          <p:cNvSpPr txBox="1"/>
          <p:nvPr>
            <p:ph idx="1" type="body"/>
          </p:nvPr>
        </p:nvSpPr>
        <p:spPr>
          <a:xfrm>
            <a:off x="666750" y="2652713"/>
            <a:ext cx="7810500" cy="5955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2200"/>
              </a:spcBef>
              <a:spcAft>
                <a:spcPts val="0"/>
              </a:spcAft>
              <a:buSzPts val="5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lnSpc>
                <a:spcPct val="100000"/>
              </a:lnSpc>
              <a:spcBef>
                <a:spcPts val="2200"/>
              </a:spcBef>
              <a:spcAft>
                <a:spcPts val="0"/>
              </a:spcAft>
              <a:buSzPts val="5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lnSpc>
                <a:spcPct val="100000"/>
              </a:lnSpc>
              <a:spcBef>
                <a:spcPts val="2200"/>
              </a:spcBef>
              <a:spcAft>
                <a:spcPts val="0"/>
              </a:spcAft>
              <a:buSzPts val="5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lnSpc>
                <a:spcPct val="100000"/>
              </a:lnSpc>
              <a:spcBef>
                <a:spcPts val="2200"/>
              </a:spcBef>
              <a:spcAft>
                <a:spcPts val="0"/>
              </a:spcAft>
              <a:buSzPts val="5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lnSpc>
                <a:spcPct val="100000"/>
              </a:lnSpc>
              <a:spcBef>
                <a:spcPts val="2200"/>
              </a:spcBef>
              <a:spcAft>
                <a:spcPts val="0"/>
              </a:spcAft>
              <a:buSzPts val="5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lnSpc>
                <a:spcPct val="100000"/>
              </a:lnSpc>
              <a:spcBef>
                <a:spcPts val="2200"/>
              </a:spcBef>
              <a:spcAft>
                <a:spcPts val="0"/>
              </a:spcAft>
              <a:buSzPts val="5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lnSpc>
                <a:spcPct val="100000"/>
              </a:lnSpc>
              <a:spcBef>
                <a:spcPts val="2200"/>
              </a:spcBef>
              <a:spcAft>
                <a:spcPts val="0"/>
              </a:spcAft>
              <a:buSzPts val="5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lnSpc>
                <a:spcPct val="100000"/>
              </a:lnSpc>
              <a:spcBef>
                <a:spcPts val="2200"/>
              </a:spcBef>
              <a:spcAft>
                <a:spcPts val="0"/>
              </a:spcAft>
              <a:buSzPts val="5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lnSpc>
                <a:spcPct val="100000"/>
              </a:lnSpc>
              <a:spcBef>
                <a:spcPts val="2200"/>
              </a:spcBef>
              <a:spcAft>
                <a:spcPts val="0"/>
              </a:spcAft>
              <a:buSzPts val="5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66" name="Google Shape;166;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Helvetica Neue Light"/>
                <a:ea typeface="Helvetica Neue Light"/>
                <a:cs typeface="Helvetica Neue Light"/>
                <a:sym typeface="Helvetica Neue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Helvetica Neue Light"/>
                <a:ea typeface="Helvetica Neue Light"/>
                <a:cs typeface="Helvetica Neue Light"/>
                <a:sym typeface="Helvetica Neue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Helvetica Neue Light"/>
                <a:ea typeface="Helvetica Neue Light"/>
                <a:cs typeface="Helvetica Neue Light"/>
                <a:sym typeface="Helvetica Neue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Helvetica Neue Light"/>
                <a:ea typeface="Helvetica Neue Light"/>
                <a:cs typeface="Helvetica Neue Light"/>
                <a:sym typeface="Helvetica Neue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Helvetica Neue Light"/>
                <a:ea typeface="Helvetica Neue Light"/>
                <a:cs typeface="Helvetica Neue Light"/>
                <a:sym typeface="Helvetica Neue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Helvetica Neue Light"/>
                <a:ea typeface="Helvetica Neue Light"/>
                <a:cs typeface="Helvetica Neue Light"/>
                <a:sym typeface="Helvetica Neue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Helvetica Neue Light"/>
                <a:ea typeface="Helvetica Neue Light"/>
                <a:cs typeface="Helvetica Neue Light"/>
                <a:sym typeface="Helvetica Neue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Helvetica Neue Light"/>
                <a:ea typeface="Helvetica Neue Light"/>
                <a:cs typeface="Helvetica Neue Light"/>
                <a:sym typeface="Helvetica Neue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3">
  <p:cSld name="CAPTION_ONLY_3">
    <p:spTree>
      <p:nvGrpSpPr>
        <p:cNvPr id="167" name="Shape 167"/>
        <p:cNvGrpSpPr/>
        <p:nvPr/>
      </p:nvGrpSpPr>
      <p:grpSpPr>
        <a:xfrm>
          <a:off x="0" y="0"/>
          <a:ext cx="0" cy="0"/>
          <a:chOff x="0" y="0"/>
          <a:chExt cx="0" cy="0"/>
        </a:xfrm>
      </p:grpSpPr>
      <p:sp>
        <p:nvSpPr>
          <p:cNvPr id="168" name="Google Shape;168;p4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69" name="Google Shape;169;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spTree>
      <p:nvGrpSpPr>
        <p:cNvPr id="170" name="Shape 170"/>
        <p:cNvGrpSpPr/>
        <p:nvPr/>
      </p:nvGrpSpPr>
      <p:grpSpPr>
        <a:xfrm>
          <a:off x="0" y="0"/>
          <a:ext cx="0" cy="0"/>
          <a:chOff x="0" y="0"/>
          <a:chExt cx="0" cy="0"/>
        </a:xfrm>
      </p:grpSpPr>
      <p:sp>
        <p:nvSpPr>
          <p:cNvPr id="171" name="Google Shape;171;p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2" name="Google Shape;172;p4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3" name="Google Shape;17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3">
    <p:spTree>
      <p:nvGrpSpPr>
        <p:cNvPr id="174" name="Shape 174"/>
        <p:cNvGrpSpPr/>
        <p:nvPr/>
      </p:nvGrpSpPr>
      <p:grpSpPr>
        <a:xfrm>
          <a:off x="0" y="0"/>
          <a:ext cx="0" cy="0"/>
          <a:chOff x="0" y="0"/>
          <a:chExt cx="0" cy="0"/>
        </a:xfrm>
      </p:grpSpPr>
      <p:sp>
        <p:nvSpPr>
          <p:cNvPr id="175" name="Google Shape;175;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1">
  <p:cSld name="SECTION_HEADER_1_3">
    <p:bg>
      <p:bgPr>
        <a:noFill/>
      </p:bgPr>
    </p:bg>
    <p:spTree>
      <p:nvGrpSpPr>
        <p:cNvPr id="178" name="Shape 178"/>
        <p:cNvGrpSpPr/>
        <p:nvPr/>
      </p:nvGrpSpPr>
      <p:grpSpPr>
        <a:xfrm>
          <a:off x="0" y="0"/>
          <a:ext cx="0" cy="0"/>
          <a:chOff x="0" y="0"/>
          <a:chExt cx="0" cy="0"/>
        </a:xfrm>
      </p:grpSpPr>
      <p:grpSp>
        <p:nvGrpSpPr>
          <p:cNvPr id="179" name="Google Shape;179;p43"/>
          <p:cNvGrpSpPr/>
          <p:nvPr/>
        </p:nvGrpSpPr>
        <p:grpSpPr>
          <a:xfrm>
            <a:off x="830394" y="1191276"/>
            <a:ext cx="745764" cy="45826"/>
            <a:chOff x="4580561" y="2589004"/>
            <a:chExt cx="1064464" cy="25200"/>
          </a:xfrm>
        </p:grpSpPr>
        <p:sp>
          <p:nvSpPr>
            <p:cNvPr id="180" name="Google Shape;180;p43"/>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3"/>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 name="Google Shape;182;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183" name="Google Shape;183;p43"/>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
        <p:nvSpPr>
          <p:cNvPr id="184" name="Google Shape;184;p43"/>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s" sz="2800" u="none" cap="none" strike="noStrike">
                <a:solidFill>
                  <a:srgbClr val="5500FF"/>
                </a:solidFill>
                <a:latin typeface="Rubik"/>
                <a:ea typeface="Rubik"/>
                <a:cs typeface="Rubik"/>
                <a:sym typeface="Rubik"/>
              </a:rPr>
              <a:t>Agenda</a:t>
            </a:r>
            <a:endParaRPr b="1" i="0" sz="2800" u="none" cap="none" strike="noStrike">
              <a:solidFill>
                <a:srgbClr val="5500FF"/>
              </a:solidFill>
              <a:latin typeface="Rubik"/>
              <a:ea typeface="Rubik"/>
              <a:cs typeface="Rubik"/>
              <a:sym typeface="Rubik"/>
            </a:endParaRPr>
          </a:p>
        </p:txBody>
      </p:sp>
      <p:pic>
        <p:nvPicPr>
          <p:cNvPr id="185" name="Google Shape;185;p43"/>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1">
  <p:cSld name="SECTION_HEADER_1_1_1_1">
    <p:bg>
      <p:bgPr>
        <a:solidFill>
          <a:srgbClr val="FCD300"/>
        </a:solidFill>
      </p:bgPr>
    </p:bg>
    <p:spTree>
      <p:nvGrpSpPr>
        <p:cNvPr id="186" name="Shape 186"/>
        <p:cNvGrpSpPr/>
        <p:nvPr/>
      </p:nvGrpSpPr>
      <p:grpSpPr>
        <a:xfrm>
          <a:off x="0" y="0"/>
          <a:ext cx="0" cy="0"/>
          <a:chOff x="0" y="0"/>
          <a:chExt cx="0" cy="0"/>
        </a:xfrm>
      </p:grpSpPr>
      <p:sp>
        <p:nvSpPr>
          <p:cNvPr id="187" name="Google Shape;187;p44"/>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lgn="l">
              <a:lnSpc>
                <a:spcPct val="100000"/>
              </a:lnSpc>
              <a:spcBef>
                <a:spcPts val="0"/>
              </a:spcBef>
              <a:spcAft>
                <a:spcPts val="0"/>
              </a:spcAft>
              <a:buClr>
                <a:srgbClr val="430098"/>
              </a:buClr>
              <a:buSzPts val="3800"/>
              <a:buNone/>
              <a:defRPr sz="3800">
                <a:solidFill>
                  <a:srgbClr val="430098"/>
                </a:solidFill>
              </a:defRPr>
            </a:lvl2pPr>
            <a:lvl3pPr lvl="2" rtl="0" algn="l">
              <a:lnSpc>
                <a:spcPct val="100000"/>
              </a:lnSpc>
              <a:spcBef>
                <a:spcPts val="0"/>
              </a:spcBef>
              <a:spcAft>
                <a:spcPts val="0"/>
              </a:spcAft>
              <a:buClr>
                <a:srgbClr val="430098"/>
              </a:buClr>
              <a:buSzPts val="3800"/>
              <a:buNone/>
              <a:defRPr sz="3800">
                <a:solidFill>
                  <a:srgbClr val="430098"/>
                </a:solidFill>
              </a:defRPr>
            </a:lvl3pPr>
            <a:lvl4pPr lvl="3" rtl="0" algn="l">
              <a:lnSpc>
                <a:spcPct val="100000"/>
              </a:lnSpc>
              <a:spcBef>
                <a:spcPts val="0"/>
              </a:spcBef>
              <a:spcAft>
                <a:spcPts val="0"/>
              </a:spcAft>
              <a:buClr>
                <a:srgbClr val="430098"/>
              </a:buClr>
              <a:buSzPts val="3800"/>
              <a:buNone/>
              <a:defRPr sz="3800">
                <a:solidFill>
                  <a:srgbClr val="430098"/>
                </a:solidFill>
              </a:defRPr>
            </a:lvl4pPr>
            <a:lvl5pPr lvl="4" rtl="0" algn="l">
              <a:lnSpc>
                <a:spcPct val="100000"/>
              </a:lnSpc>
              <a:spcBef>
                <a:spcPts val="0"/>
              </a:spcBef>
              <a:spcAft>
                <a:spcPts val="0"/>
              </a:spcAft>
              <a:buClr>
                <a:srgbClr val="430098"/>
              </a:buClr>
              <a:buSzPts val="3800"/>
              <a:buNone/>
              <a:defRPr sz="3800">
                <a:solidFill>
                  <a:srgbClr val="430098"/>
                </a:solidFill>
              </a:defRPr>
            </a:lvl5pPr>
            <a:lvl6pPr lvl="5" rtl="0" algn="l">
              <a:lnSpc>
                <a:spcPct val="100000"/>
              </a:lnSpc>
              <a:spcBef>
                <a:spcPts val="0"/>
              </a:spcBef>
              <a:spcAft>
                <a:spcPts val="0"/>
              </a:spcAft>
              <a:buClr>
                <a:srgbClr val="430098"/>
              </a:buClr>
              <a:buSzPts val="3800"/>
              <a:buNone/>
              <a:defRPr sz="3800">
                <a:solidFill>
                  <a:srgbClr val="430098"/>
                </a:solidFill>
              </a:defRPr>
            </a:lvl6pPr>
            <a:lvl7pPr lvl="6" rtl="0" algn="l">
              <a:lnSpc>
                <a:spcPct val="100000"/>
              </a:lnSpc>
              <a:spcBef>
                <a:spcPts val="0"/>
              </a:spcBef>
              <a:spcAft>
                <a:spcPts val="0"/>
              </a:spcAft>
              <a:buClr>
                <a:srgbClr val="430098"/>
              </a:buClr>
              <a:buSzPts val="3800"/>
              <a:buNone/>
              <a:defRPr sz="3800">
                <a:solidFill>
                  <a:srgbClr val="430098"/>
                </a:solidFill>
              </a:defRPr>
            </a:lvl7pPr>
            <a:lvl8pPr lvl="7" rtl="0" algn="l">
              <a:lnSpc>
                <a:spcPct val="100000"/>
              </a:lnSpc>
              <a:spcBef>
                <a:spcPts val="0"/>
              </a:spcBef>
              <a:spcAft>
                <a:spcPts val="0"/>
              </a:spcAft>
              <a:buClr>
                <a:srgbClr val="430098"/>
              </a:buClr>
              <a:buSzPts val="3800"/>
              <a:buNone/>
              <a:defRPr sz="3800">
                <a:solidFill>
                  <a:srgbClr val="430098"/>
                </a:solidFill>
              </a:defRPr>
            </a:lvl8pPr>
            <a:lvl9pPr lvl="8" rtl="0" algn="l">
              <a:lnSpc>
                <a:spcPct val="100000"/>
              </a:lnSpc>
              <a:spcBef>
                <a:spcPts val="0"/>
              </a:spcBef>
              <a:spcAft>
                <a:spcPts val="0"/>
              </a:spcAft>
              <a:buClr>
                <a:srgbClr val="430098"/>
              </a:buClr>
              <a:buSzPts val="3800"/>
              <a:buNone/>
              <a:defRPr sz="3800">
                <a:solidFill>
                  <a:srgbClr val="430098"/>
                </a:solidFill>
              </a:defRPr>
            </a:lvl9pPr>
          </a:lstStyle>
          <a:p/>
        </p:txBody>
      </p:sp>
      <p:pic>
        <p:nvPicPr>
          <p:cNvPr id="188" name="Google Shape;188;p44"/>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pic>
        <p:nvPicPr>
          <p:cNvPr id="189" name="Google Shape;189;p44"/>
          <p:cNvPicPr preferRelativeResize="0"/>
          <p:nvPr/>
        </p:nvPicPr>
        <p:blipFill rotWithShape="1">
          <a:blip r:embed="rId3">
            <a:alphaModFix/>
          </a:blip>
          <a:srcRect b="17108" l="0" r="0" t="0"/>
          <a:stretch/>
        </p:blipFill>
        <p:spPr>
          <a:xfrm>
            <a:off x="6513700" y="2481275"/>
            <a:ext cx="1905024" cy="266222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1">
  <p:cSld name="TITLE_AND_TWO_COLUMNS_1_2_1_2">
    <p:bg>
      <p:bgPr>
        <a:noFill/>
      </p:bgPr>
    </p:bg>
    <p:spTree>
      <p:nvGrpSpPr>
        <p:cNvPr id="190" name="Shape 190"/>
        <p:cNvGrpSpPr/>
        <p:nvPr/>
      </p:nvGrpSpPr>
      <p:grpSpPr>
        <a:xfrm>
          <a:off x="0" y="0"/>
          <a:ext cx="0" cy="0"/>
          <a:chOff x="0" y="0"/>
          <a:chExt cx="0" cy="0"/>
        </a:xfrm>
      </p:grpSpPr>
      <p:sp>
        <p:nvSpPr>
          <p:cNvPr id="191" name="Google Shape;191;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92" name="Google Shape;192;p45"/>
          <p:cNvGrpSpPr/>
          <p:nvPr/>
        </p:nvGrpSpPr>
        <p:grpSpPr>
          <a:xfrm>
            <a:off x="830394" y="1191276"/>
            <a:ext cx="745764" cy="45826"/>
            <a:chOff x="4580561" y="2589004"/>
            <a:chExt cx="1064464" cy="25200"/>
          </a:xfrm>
        </p:grpSpPr>
        <p:sp>
          <p:nvSpPr>
            <p:cNvPr id="193" name="Google Shape;193;p45"/>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5"/>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 name="Google Shape;195;p45"/>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i="0" lang="es" sz="2800" u="none" cap="none" strike="noStrike">
                <a:solidFill>
                  <a:srgbClr val="430098"/>
                </a:solidFill>
                <a:latin typeface="Rubik"/>
                <a:ea typeface="Rubik"/>
                <a:cs typeface="Rubik"/>
                <a:sym typeface="Rubik"/>
              </a:rPr>
              <a:t>Para la próxima</a:t>
            </a:r>
            <a:endParaRPr b="1" i="0" sz="2800" u="none" cap="none" strike="noStrike">
              <a:solidFill>
                <a:srgbClr val="430098"/>
              </a:solidFill>
              <a:latin typeface="Rubik"/>
              <a:ea typeface="Rubik"/>
              <a:cs typeface="Rubik"/>
              <a:sym typeface="Rubik"/>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200" name="Shape 200"/>
        <p:cNvGrpSpPr/>
        <p:nvPr/>
      </p:nvGrpSpPr>
      <p:grpSpPr>
        <a:xfrm>
          <a:off x="0" y="0"/>
          <a:ext cx="0" cy="0"/>
          <a:chOff x="0" y="0"/>
          <a:chExt cx="0" cy="0"/>
        </a:xfrm>
      </p:grpSpPr>
      <p:sp>
        <p:nvSpPr>
          <p:cNvPr id="201" name="Google Shape;201;p47"/>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47"/>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203" name="Google Shape;203;p47"/>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204" name="Google Shape;204;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205" name="Shape 205"/>
        <p:cNvGrpSpPr/>
        <p:nvPr/>
      </p:nvGrpSpPr>
      <p:grpSpPr>
        <a:xfrm>
          <a:off x="0" y="0"/>
          <a:ext cx="0" cy="0"/>
          <a:chOff x="0" y="0"/>
          <a:chExt cx="0" cy="0"/>
        </a:xfrm>
      </p:grpSpPr>
      <p:grpSp>
        <p:nvGrpSpPr>
          <p:cNvPr id="206" name="Google Shape;206;p48"/>
          <p:cNvGrpSpPr/>
          <p:nvPr/>
        </p:nvGrpSpPr>
        <p:grpSpPr>
          <a:xfrm>
            <a:off x="830392" y="1191256"/>
            <a:ext cx="745763" cy="45826"/>
            <a:chOff x="4580561" y="2589004"/>
            <a:chExt cx="1064464" cy="25200"/>
          </a:xfrm>
        </p:grpSpPr>
        <p:sp>
          <p:nvSpPr>
            <p:cNvPr id="207" name="Google Shape;207;p48"/>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8"/>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210" name="Google Shape;210;p48"/>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211" name="Google Shape;211;p48"/>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212" name="Google Shape;212;p48"/>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213" name="Shape 213"/>
        <p:cNvGrpSpPr/>
        <p:nvPr/>
      </p:nvGrpSpPr>
      <p:grpSpPr>
        <a:xfrm>
          <a:off x="0" y="0"/>
          <a:ext cx="0" cy="0"/>
          <a:chOff x="0" y="0"/>
          <a:chExt cx="0" cy="0"/>
        </a:xfrm>
      </p:grpSpPr>
      <p:pic>
        <p:nvPicPr>
          <p:cNvPr id="214" name="Google Shape;214;p49"/>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15" name="Google Shape;215;p49"/>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16" name="Google Shape;216;p49"/>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217" name="Shape 217"/>
        <p:cNvGrpSpPr/>
        <p:nvPr/>
      </p:nvGrpSpPr>
      <p:grpSpPr>
        <a:xfrm>
          <a:off x="0" y="0"/>
          <a:ext cx="0" cy="0"/>
          <a:chOff x="0" y="0"/>
          <a:chExt cx="0" cy="0"/>
        </a:xfrm>
      </p:grpSpPr>
      <p:sp>
        <p:nvSpPr>
          <p:cNvPr id="218" name="Google Shape;218;p50"/>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50"/>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20" name="Google Shape;220;p50"/>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21" name="Google Shape;221;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222" name="Shape 222"/>
        <p:cNvGrpSpPr/>
        <p:nvPr/>
      </p:nvGrpSpPr>
      <p:grpSpPr>
        <a:xfrm>
          <a:off x="0" y="0"/>
          <a:ext cx="0" cy="0"/>
          <a:chOff x="0" y="0"/>
          <a:chExt cx="0" cy="0"/>
        </a:xfrm>
      </p:grpSpPr>
      <p:sp>
        <p:nvSpPr>
          <p:cNvPr id="223" name="Google Shape;223;p51"/>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225" name="Shape 225"/>
        <p:cNvGrpSpPr/>
        <p:nvPr/>
      </p:nvGrpSpPr>
      <p:grpSpPr>
        <a:xfrm>
          <a:off x="0" y="0"/>
          <a:ext cx="0" cy="0"/>
          <a:chOff x="0" y="0"/>
          <a:chExt cx="0" cy="0"/>
        </a:xfrm>
      </p:grpSpPr>
      <p:sp>
        <p:nvSpPr>
          <p:cNvPr id="226" name="Google Shape;226;p52"/>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2"/>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28" name="Google Shape;22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229" name="Shape 229"/>
        <p:cNvGrpSpPr/>
        <p:nvPr/>
      </p:nvGrpSpPr>
      <p:grpSpPr>
        <a:xfrm>
          <a:off x="0" y="0"/>
          <a:ext cx="0" cy="0"/>
          <a:chOff x="0" y="0"/>
          <a:chExt cx="0" cy="0"/>
        </a:xfrm>
      </p:grpSpPr>
      <p:sp>
        <p:nvSpPr>
          <p:cNvPr id="230" name="Google Shape;23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31" name="Google Shape;231;p53"/>
          <p:cNvGrpSpPr/>
          <p:nvPr/>
        </p:nvGrpSpPr>
        <p:grpSpPr>
          <a:xfrm>
            <a:off x="830392" y="1191256"/>
            <a:ext cx="745763" cy="45826"/>
            <a:chOff x="4580561" y="2589004"/>
            <a:chExt cx="1064464" cy="25200"/>
          </a:xfrm>
        </p:grpSpPr>
        <p:sp>
          <p:nvSpPr>
            <p:cNvPr id="232" name="Google Shape;232;p53"/>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3"/>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53"/>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235" name="Shape 235"/>
        <p:cNvGrpSpPr/>
        <p:nvPr/>
      </p:nvGrpSpPr>
      <p:grpSpPr>
        <a:xfrm>
          <a:off x="0" y="0"/>
          <a:ext cx="0" cy="0"/>
          <a:chOff x="0" y="0"/>
          <a:chExt cx="0" cy="0"/>
        </a:xfrm>
      </p:grpSpPr>
      <p:pic>
        <p:nvPicPr>
          <p:cNvPr id="236" name="Google Shape;236;p54"/>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37" name="Google Shape;237;p54"/>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38" name="Google Shape;238;p54"/>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239" name="Shape 239"/>
        <p:cNvGrpSpPr/>
        <p:nvPr/>
      </p:nvGrpSpPr>
      <p:grpSpPr>
        <a:xfrm>
          <a:off x="0" y="0"/>
          <a:ext cx="0" cy="0"/>
          <a:chOff x="0" y="0"/>
          <a:chExt cx="0" cy="0"/>
        </a:xfrm>
      </p:grpSpPr>
      <p:sp>
        <p:nvSpPr>
          <p:cNvPr id="240" name="Google Shape;240;p55"/>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55"/>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42" name="Google Shape;242;p55"/>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243" name="Google Shape;243;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244" name="Shape 244"/>
        <p:cNvGrpSpPr/>
        <p:nvPr/>
      </p:nvGrpSpPr>
      <p:grpSpPr>
        <a:xfrm>
          <a:off x="0" y="0"/>
          <a:ext cx="0" cy="0"/>
          <a:chOff x="0" y="0"/>
          <a:chExt cx="0" cy="0"/>
        </a:xfrm>
      </p:grpSpPr>
      <p:sp>
        <p:nvSpPr>
          <p:cNvPr id="245" name="Google Shape;245;p56"/>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247" name="Shape 247"/>
        <p:cNvGrpSpPr/>
        <p:nvPr/>
      </p:nvGrpSpPr>
      <p:grpSpPr>
        <a:xfrm>
          <a:off x="0" y="0"/>
          <a:ext cx="0" cy="0"/>
          <a:chOff x="0" y="0"/>
          <a:chExt cx="0" cy="0"/>
        </a:xfrm>
      </p:grpSpPr>
      <p:sp>
        <p:nvSpPr>
          <p:cNvPr id="248" name="Google Shape;248;p57"/>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7"/>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250" name="Google Shape;25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251" name="Shape 251"/>
        <p:cNvGrpSpPr/>
        <p:nvPr/>
      </p:nvGrpSpPr>
      <p:grpSpPr>
        <a:xfrm>
          <a:off x="0" y="0"/>
          <a:ext cx="0" cy="0"/>
          <a:chOff x="0" y="0"/>
          <a:chExt cx="0" cy="0"/>
        </a:xfrm>
      </p:grpSpPr>
      <p:sp>
        <p:nvSpPr>
          <p:cNvPr id="252" name="Google Shape;252;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53" name="Google Shape;253;p58"/>
          <p:cNvGrpSpPr/>
          <p:nvPr/>
        </p:nvGrpSpPr>
        <p:grpSpPr>
          <a:xfrm>
            <a:off x="830392" y="1191256"/>
            <a:ext cx="745763" cy="45826"/>
            <a:chOff x="4580561" y="2589004"/>
            <a:chExt cx="1064464" cy="25200"/>
          </a:xfrm>
        </p:grpSpPr>
        <p:sp>
          <p:nvSpPr>
            <p:cNvPr id="254" name="Google Shape;254;p58"/>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8"/>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58"/>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257" name="Shape 257"/>
        <p:cNvGrpSpPr/>
        <p:nvPr/>
      </p:nvGrpSpPr>
      <p:grpSpPr>
        <a:xfrm>
          <a:off x="0" y="0"/>
          <a:ext cx="0" cy="0"/>
          <a:chOff x="0" y="0"/>
          <a:chExt cx="0" cy="0"/>
        </a:xfrm>
      </p:grpSpPr>
      <p:sp>
        <p:nvSpPr>
          <p:cNvPr id="258" name="Google Shape;258;p59"/>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259" name="Google Shape;259;p59"/>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260" name="Google Shape;260;p59"/>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261" name="Shape 261"/>
        <p:cNvGrpSpPr/>
        <p:nvPr/>
      </p:nvGrpSpPr>
      <p:grpSpPr>
        <a:xfrm>
          <a:off x="0" y="0"/>
          <a:ext cx="0" cy="0"/>
          <a:chOff x="0" y="0"/>
          <a:chExt cx="0" cy="0"/>
        </a:xfrm>
      </p:grpSpPr>
      <p:sp>
        <p:nvSpPr>
          <p:cNvPr id="262" name="Google Shape;262;p60"/>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0"/>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264" name="Google Shape;264;p60"/>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265" name="Google Shape;26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266" name="Shape 266"/>
        <p:cNvGrpSpPr/>
        <p:nvPr/>
      </p:nvGrpSpPr>
      <p:grpSpPr>
        <a:xfrm>
          <a:off x="0" y="0"/>
          <a:ext cx="0" cy="0"/>
          <a:chOff x="0" y="0"/>
          <a:chExt cx="0" cy="0"/>
        </a:xfrm>
      </p:grpSpPr>
      <p:sp>
        <p:nvSpPr>
          <p:cNvPr id="267" name="Google Shape;267;p61"/>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269" name="Shape 269"/>
        <p:cNvGrpSpPr/>
        <p:nvPr/>
      </p:nvGrpSpPr>
      <p:grpSpPr>
        <a:xfrm>
          <a:off x="0" y="0"/>
          <a:ext cx="0" cy="0"/>
          <a:chOff x="0" y="0"/>
          <a:chExt cx="0" cy="0"/>
        </a:xfrm>
      </p:grpSpPr>
      <p:sp>
        <p:nvSpPr>
          <p:cNvPr id="270" name="Google Shape;270;p62"/>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2"/>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272" name="Google Shape;27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273" name="Shape 273"/>
        <p:cNvGrpSpPr/>
        <p:nvPr/>
      </p:nvGrpSpPr>
      <p:grpSpPr>
        <a:xfrm>
          <a:off x="0" y="0"/>
          <a:ext cx="0" cy="0"/>
          <a:chOff x="0" y="0"/>
          <a:chExt cx="0" cy="0"/>
        </a:xfrm>
      </p:grpSpPr>
      <p:sp>
        <p:nvSpPr>
          <p:cNvPr id="274" name="Google Shape;274;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275" name="Google Shape;275;p63"/>
          <p:cNvGrpSpPr/>
          <p:nvPr/>
        </p:nvGrpSpPr>
        <p:grpSpPr>
          <a:xfrm>
            <a:off x="830392" y="1191256"/>
            <a:ext cx="745763" cy="45826"/>
            <a:chOff x="4580561" y="2589004"/>
            <a:chExt cx="1064464" cy="25200"/>
          </a:xfrm>
        </p:grpSpPr>
        <p:sp>
          <p:nvSpPr>
            <p:cNvPr id="276" name="Google Shape;276;p63"/>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3"/>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63"/>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279" name="Shape 279"/>
        <p:cNvGrpSpPr/>
        <p:nvPr/>
      </p:nvGrpSpPr>
      <p:grpSpPr>
        <a:xfrm>
          <a:off x="0" y="0"/>
          <a:ext cx="0" cy="0"/>
          <a:chOff x="0" y="0"/>
          <a:chExt cx="0" cy="0"/>
        </a:xfrm>
      </p:grpSpPr>
      <p:pic>
        <p:nvPicPr>
          <p:cNvPr id="280" name="Google Shape;280;p64"/>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81" name="Google Shape;281;p64"/>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282" name="Google Shape;282;p64"/>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283" name="Shape 283"/>
        <p:cNvGrpSpPr/>
        <p:nvPr/>
      </p:nvGrpSpPr>
      <p:grpSpPr>
        <a:xfrm>
          <a:off x="0" y="0"/>
          <a:ext cx="0" cy="0"/>
          <a:chOff x="0" y="0"/>
          <a:chExt cx="0" cy="0"/>
        </a:xfrm>
      </p:grpSpPr>
      <p:pic>
        <p:nvPicPr>
          <p:cNvPr id="284" name="Google Shape;284;p65"/>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85" name="Google Shape;285;p65"/>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286" name="Google Shape;286;p65"/>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287" name="Shape 287"/>
        <p:cNvGrpSpPr/>
        <p:nvPr/>
      </p:nvGrpSpPr>
      <p:grpSpPr>
        <a:xfrm>
          <a:off x="0" y="0"/>
          <a:ext cx="0" cy="0"/>
          <a:chOff x="0" y="0"/>
          <a:chExt cx="0" cy="0"/>
        </a:xfrm>
      </p:grpSpPr>
      <p:pic>
        <p:nvPicPr>
          <p:cNvPr id="288" name="Google Shape;288;p66"/>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289" name="Google Shape;289;p66"/>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66"/>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291" name="Google Shape;291;p66"/>
          <p:cNvGrpSpPr/>
          <p:nvPr/>
        </p:nvGrpSpPr>
        <p:grpSpPr>
          <a:xfrm>
            <a:off x="1975500" y="3845558"/>
            <a:ext cx="5193000" cy="763721"/>
            <a:chOff x="1975250" y="1903874"/>
            <a:chExt cx="5193000" cy="763721"/>
          </a:xfrm>
        </p:grpSpPr>
        <p:sp>
          <p:nvSpPr>
            <p:cNvPr id="292" name="Google Shape;292;p66"/>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293" name="Google Shape;293;p66"/>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294" name="Google Shape;294;p66"/>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295" name="Shape 295"/>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296" name="Shape 296"/>
        <p:cNvGrpSpPr/>
        <p:nvPr/>
      </p:nvGrpSpPr>
      <p:grpSpPr>
        <a:xfrm>
          <a:off x="0" y="0"/>
          <a:ext cx="0" cy="0"/>
          <a:chOff x="0" y="0"/>
          <a:chExt cx="0" cy="0"/>
        </a:xfrm>
      </p:grpSpPr>
      <p:sp>
        <p:nvSpPr>
          <p:cNvPr id="297" name="Google Shape;297;p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298" name="Google Shape;298;p68"/>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9" name="Shape 299"/>
        <p:cNvGrpSpPr/>
        <p:nvPr/>
      </p:nvGrpSpPr>
      <p:grpSpPr>
        <a:xfrm>
          <a:off x="0" y="0"/>
          <a:ext cx="0" cy="0"/>
          <a:chOff x="0" y="0"/>
          <a:chExt cx="0" cy="0"/>
        </a:xfrm>
      </p:grpSpPr>
      <p:sp>
        <p:nvSpPr>
          <p:cNvPr id="300" name="Google Shape;300;p69"/>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301" name="Google Shape;301;p69"/>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302" name="Google Shape;302;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303" name="Shape 303"/>
        <p:cNvGrpSpPr/>
        <p:nvPr/>
      </p:nvGrpSpPr>
      <p:grpSpPr>
        <a:xfrm>
          <a:off x="0" y="0"/>
          <a:ext cx="0" cy="0"/>
          <a:chOff x="0" y="0"/>
          <a:chExt cx="0" cy="0"/>
        </a:xfrm>
      </p:grpSpPr>
      <p:sp>
        <p:nvSpPr>
          <p:cNvPr id="304" name="Google Shape;304;p7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305" name="Google Shape;305;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306" name="Shape 306"/>
        <p:cNvGrpSpPr/>
        <p:nvPr/>
      </p:nvGrpSpPr>
      <p:grpSpPr>
        <a:xfrm>
          <a:off x="0" y="0"/>
          <a:ext cx="0" cy="0"/>
          <a:chOff x="0" y="0"/>
          <a:chExt cx="0" cy="0"/>
        </a:xfrm>
      </p:grpSpPr>
      <p:sp>
        <p:nvSpPr>
          <p:cNvPr id="307" name="Google Shape;307;p71"/>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308" name="Google Shape;308;p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theme" Target="../theme/theme3.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3.xml"/><Relationship Id="rId22" Type="http://schemas.openxmlformats.org/officeDocument/2006/relationships/slideLayout" Target="../slideLayouts/slideLayout65.xml"/><Relationship Id="rId21" Type="http://schemas.openxmlformats.org/officeDocument/2006/relationships/slideLayout" Target="../slideLayouts/slideLayout64.xml"/><Relationship Id="rId24" Type="http://schemas.openxmlformats.org/officeDocument/2006/relationships/slideLayout" Target="../slideLayouts/slideLayout67.xml"/><Relationship Id="rId23" Type="http://schemas.openxmlformats.org/officeDocument/2006/relationships/slideLayout" Target="../slideLayouts/slideLayout66.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26" Type="http://schemas.openxmlformats.org/officeDocument/2006/relationships/theme" Target="../theme/theme4.xml"/><Relationship Id="rId25" Type="http://schemas.openxmlformats.org/officeDocument/2006/relationships/slideLayout" Target="../slideLayouts/slideLayout68.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19" Type="http://schemas.openxmlformats.org/officeDocument/2006/relationships/slideLayout" Target="../slideLayouts/slideLayout62.xml"/><Relationship Id="rId1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96" name="Shape 196"/>
        <p:cNvGrpSpPr/>
        <p:nvPr/>
      </p:nvGrpSpPr>
      <p:grpSpPr>
        <a:xfrm>
          <a:off x="0" y="0"/>
          <a:ext cx="0" cy="0"/>
          <a:chOff x="0" y="0"/>
          <a:chExt cx="0" cy="0"/>
        </a:xfrm>
      </p:grpSpPr>
      <p:sp>
        <p:nvSpPr>
          <p:cNvPr id="197" name="Google Shape;197;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198" name="Google Shape;198;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199" name="Google Shape;199;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hyperlink" Target="https://www.youtube.com/watch?v=BVFG7fd1H30" TargetMode="External"/><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hyperlink" Target="https://www.naftaliharris.com/blog/visualizing-dbscan-clustering/" TargetMode="External"/><Relationship Id="rId5" Type="http://schemas.openxmlformats.org/officeDocument/2006/relationships/image" Target="../media/image4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hyperlink" Target="https://www.naftaliharris.com/blog/visualizing-dbscan-clustering/" TargetMode="External"/><Relationship Id="rId4" Type="http://schemas.openxmlformats.org/officeDocument/2006/relationships/image" Target="../media/image41.gif"/><Relationship Id="rId5"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3.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5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81"/>
          <p:cNvSpPr txBox="1"/>
          <p:nvPr>
            <p:ph type="title"/>
          </p:nvPr>
        </p:nvSpPr>
        <p:spPr>
          <a:xfrm>
            <a:off x="727650" y="526750"/>
            <a:ext cx="7808700" cy="6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Solo datos</a:t>
            </a:r>
            <a:endParaRPr/>
          </a:p>
        </p:txBody>
      </p:sp>
      <p:sp>
        <p:nvSpPr>
          <p:cNvPr id="370" name="Google Shape;370;p81"/>
          <p:cNvSpPr txBox="1"/>
          <p:nvPr/>
        </p:nvSpPr>
        <p:spPr>
          <a:xfrm>
            <a:off x="727650" y="1527600"/>
            <a:ext cx="7581000" cy="74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s" sz="1600">
                <a:solidFill>
                  <a:srgbClr val="434343"/>
                </a:solidFill>
                <a:latin typeface="Rubik"/>
                <a:ea typeface="Rubik"/>
                <a:cs typeface="Rubik"/>
                <a:sym typeface="Rubik"/>
              </a:rPr>
              <a:t>Llamamos </a:t>
            </a:r>
            <a:r>
              <a:rPr lang="es" sz="1600">
                <a:solidFill>
                  <a:srgbClr val="009BDE"/>
                </a:solidFill>
                <a:latin typeface="Rubik"/>
                <a:ea typeface="Rubik"/>
                <a:cs typeface="Rubik"/>
                <a:sym typeface="Rubik"/>
              </a:rPr>
              <a:t>Aprendizaje No Supervisado</a:t>
            </a:r>
            <a:r>
              <a:rPr lang="es" sz="1600">
                <a:solidFill>
                  <a:srgbClr val="434343"/>
                </a:solidFill>
                <a:latin typeface="Rubik"/>
                <a:ea typeface="Rubik"/>
                <a:cs typeface="Rubik"/>
                <a:sym typeface="Rubik"/>
              </a:rPr>
              <a:t> a los métodos para trabajar con datos (instancias) que no tienen asociados una etiqueta (una clase o un valor). </a:t>
            </a:r>
            <a:endParaRPr sz="16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sz="1600">
              <a:solidFill>
                <a:srgbClr val="434343"/>
              </a:solidFill>
              <a:latin typeface="Rubik"/>
              <a:ea typeface="Rubik"/>
              <a:cs typeface="Rubik"/>
              <a:sym typeface="Rubik"/>
            </a:endParaRPr>
          </a:p>
        </p:txBody>
      </p:sp>
      <p:cxnSp>
        <p:nvCxnSpPr>
          <p:cNvPr id="371" name="Google Shape;371;p81"/>
          <p:cNvCxnSpPr/>
          <p:nvPr/>
        </p:nvCxnSpPr>
        <p:spPr>
          <a:xfrm>
            <a:off x="2248800" y="2344475"/>
            <a:ext cx="0" cy="1746300"/>
          </a:xfrm>
          <a:prstGeom prst="straightConnector1">
            <a:avLst/>
          </a:prstGeom>
          <a:noFill/>
          <a:ln cap="flat" cmpd="sng" w="9525">
            <a:solidFill>
              <a:srgbClr val="666666"/>
            </a:solidFill>
            <a:prstDash val="solid"/>
            <a:round/>
            <a:headEnd len="med" w="med" type="none"/>
            <a:tailEnd len="med" w="med" type="none"/>
          </a:ln>
        </p:spPr>
      </p:cxnSp>
      <p:sp>
        <p:nvSpPr>
          <p:cNvPr id="372" name="Google Shape;372;p81"/>
          <p:cNvSpPr txBox="1"/>
          <p:nvPr/>
        </p:nvSpPr>
        <p:spPr>
          <a:xfrm>
            <a:off x="2393850" y="2611325"/>
            <a:ext cx="5166000" cy="158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800">
                <a:solidFill>
                  <a:srgbClr val="434343"/>
                </a:solidFill>
                <a:latin typeface="Rubik"/>
                <a:ea typeface="Rubik"/>
                <a:cs typeface="Rubik"/>
                <a:sym typeface="Rubik"/>
              </a:rPr>
              <a:t>Los objetivos principales en Aprendizaje No Supervisado son:</a:t>
            </a:r>
            <a:endParaRPr sz="1800">
              <a:solidFill>
                <a:srgbClr val="434343"/>
              </a:solidFill>
              <a:latin typeface="Rubik"/>
              <a:ea typeface="Rubik"/>
              <a:cs typeface="Rubik"/>
              <a:sym typeface="Rubik"/>
            </a:endParaRPr>
          </a:p>
          <a:p>
            <a:pPr indent="-342900" lvl="0" marL="457200" marR="0" rtl="0" algn="l">
              <a:lnSpc>
                <a:spcPct val="100000"/>
              </a:lnSpc>
              <a:spcBef>
                <a:spcPts val="1000"/>
              </a:spcBef>
              <a:spcAft>
                <a:spcPts val="0"/>
              </a:spcAft>
              <a:buClr>
                <a:srgbClr val="009BDE"/>
              </a:buClr>
              <a:buSzPts val="1800"/>
              <a:buFont typeface="Rubik"/>
              <a:buChar char="-"/>
            </a:pPr>
            <a:r>
              <a:rPr i="0" lang="es" sz="1800" u="none" cap="none" strike="noStrike">
                <a:solidFill>
                  <a:srgbClr val="009BDE"/>
                </a:solidFill>
                <a:latin typeface="Rubik"/>
                <a:ea typeface="Rubik"/>
                <a:cs typeface="Rubik"/>
                <a:sym typeface="Rubik"/>
              </a:rPr>
              <a:t>Clustering</a:t>
            </a:r>
            <a:endParaRPr sz="1800">
              <a:solidFill>
                <a:srgbClr val="009BDE"/>
              </a:solidFill>
              <a:latin typeface="Rubik"/>
              <a:ea typeface="Rubik"/>
              <a:cs typeface="Rubik"/>
              <a:sym typeface="Rubik"/>
            </a:endParaRPr>
          </a:p>
          <a:p>
            <a:pPr indent="-342900" lvl="0" marL="457200" marR="0" rtl="0" algn="l">
              <a:lnSpc>
                <a:spcPct val="100000"/>
              </a:lnSpc>
              <a:spcBef>
                <a:spcPts val="500"/>
              </a:spcBef>
              <a:spcAft>
                <a:spcPts val="500"/>
              </a:spcAft>
              <a:buClr>
                <a:srgbClr val="009BDE"/>
              </a:buClr>
              <a:buSzPts val="1800"/>
              <a:buFont typeface="Rubik"/>
              <a:buChar char="-"/>
            </a:pPr>
            <a:r>
              <a:rPr i="0" lang="es" sz="1800" u="none" cap="none" strike="noStrike">
                <a:solidFill>
                  <a:srgbClr val="009BDE"/>
                </a:solidFill>
                <a:latin typeface="Rubik"/>
                <a:ea typeface="Rubik"/>
                <a:cs typeface="Rubik"/>
                <a:sym typeface="Rubik"/>
              </a:rPr>
              <a:t>Reducción de </a:t>
            </a:r>
            <a:r>
              <a:rPr lang="es" sz="1800">
                <a:solidFill>
                  <a:srgbClr val="009BDE"/>
                </a:solidFill>
                <a:latin typeface="Rubik"/>
                <a:ea typeface="Rubik"/>
                <a:cs typeface="Rubik"/>
                <a:sym typeface="Rubik"/>
              </a:rPr>
              <a:t>d</a:t>
            </a:r>
            <a:r>
              <a:rPr i="0" lang="es" sz="1800" u="none" cap="none" strike="noStrike">
                <a:solidFill>
                  <a:srgbClr val="009BDE"/>
                </a:solidFill>
                <a:latin typeface="Rubik"/>
                <a:ea typeface="Rubik"/>
                <a:cs typeface="Rubik"/>
                <a:sym typeface="Rubik"/>
              </a:rPr>
              <a:t>imensionalidad</a:t>
            </a:r>
            <a:endParaRPr i="0" sz="1800" u="none" cap="none" strike="noStrike">
              <a:solidFill>
                <a:srgbClr val="009BDE"/>
              </a:solidFill>
              <a:latin typeface="Rubik"/>
              <a:ea typeface="Rubik"/>
              <a:cs typeface="Rubik"/>
              <a:sym typeface="Rubik"/>
            </a:endParaRPr>
          </a:p>
        </p:txBody>
      </p:sp>
      <p:sp>
        <p:nvSpPr>
          <p:cNvPr id="373" name="Google Shape;373;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82"/>
          <p:cNvSpPr txBox="1"/>
          <p:nvPr/>
        </p:nvSpPr>
        <p:spPr>
          <a:xfrm>
            <a:off x="899775" y="1159050"/>
            <a:ext cx="73293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Dado un set de datos, nuestro objetivo será encontrar grupos (clusters) en los cuales las instancias pertenecientes sean parecidas (estén “cerca”).</a:t>
            </a:r>
            <a:endParaRPr sz="16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434343"/>
              </a:solidFill>
              <a:latin typeface="Rubik Light"/>
              <a:ea typeface="Rubik Light"/>
              <a:cs typeface="Rubik Light"/>
              <a:sym typeface="Rubik Light"/>
            </a:endParaRPr>
          </a:p>
        </p:txBody>
      </p:sp>
      <p:sp>
        <p:nvSpPr>
          <p:cNvPr id="379" name="Google Shape;379;p8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Aprendizaje No Supervisado </a:t>
            </a:r>
            <a:r>
              <a:rPr b="1" lang="es" sz="2800">
                <a:solidFill>
                  <a:srgbClr val="009BDE"/>
                </a:solidFill>
                <a:latin typeface="Rubik"/>
                <a:ea typeface="Rubik"/>
                <a:cs typeface="Rubik"/>
                <a:sym typeface="Rubik"/>
              </a:rPr>
              <a:t>· Clustering</a:t>
            </a:r>
            <a:endParaRPr b="1" sz="2800">
              <a:solidFill>
                <a:srgbClr val="009BDE"/>
              </a:solidFill>
              <a:latin typeface="Rubik"/>
              <a:ea typeface="Rubik"/>
              <a:cs typeface="Rubik"/>
              <a:sym typeface="Rubik"/>
            </a:endParaRPr>
          </a:p>
        </p:txBody>
      </p:sp>
      <p:pic>
        <p:nvPicPr>
          <p:cNvPr id="380" name="Google Shape;380;p82"/>
          <p:cNvPicPr preferRelativeResize="0"/>
          <p:nvPr/>
        </p:nvPicPr>
        <p:blipFill rotWithShape="1">
          <a:blip r:embed="rId3">
            <a:alphaModFix/>
          </a:blip>
          <a:srcRect b="0" l="49277" r="0" t="0"/>
          <a:stretch/>
        </p:blipFill>
        <p:spPr>
          <a:xfrm>
            <a:off x="5550374" y="2298275"/>
            <a:ext cx="2755300" cy="2761475"/>
          </a:xfrm>
          <a:prstGeom prst="rect">
            <a:avLst/>
          </a:prstGeom>
          <a:noFill/>
          <a:ln>
            <a:noFill/>
          </a:ln>
        </p:spPr>
      </p:pic>
      <p:pic>
        <p:nvPicPr>
          <p:cNvPr id="381" name="Google Shape;381;p82"/>
          <p:cNvPicPr preferRelativeResize="0"/>
          <p:nvPr/>
        </p:nvPicPr>
        <p:blipFill rotWithShape="1">
          <a:blip r:embed="rId3">
            <a:alphaModFix/>
          </a:blip>
          <a:srcRect b="0" l="0" r="51073" t="0"/>
          <a:stretch/>
        </p:blipFill>
        <p:spPr>
          <a:xfrm>
            <a:off x="1676075" y="2298275"/>
            <a:ext cx="2657800" cy="2761475"/>
          </a:xfrm>
          <a:prstGeom prst="rect">
            <a:avLst/>
          </a:prstGeom>
          <a:noFill/>
          <a:ln>
            <a:noFill/>
          </a:ln>
        </p:spPr>
      </p:pic>
      <p:sp>
        <p:nvSpPr>
          <p:cNvPr id="382" name="Google Shape;382;p82"/>
          <p:cNvSpPr txBox="1"/>
          <p:nvPr/>
        </p:nvSpPr>
        <p:spPr>
          <a:xfrm>
            <a:off x="2305025" y="1946000"/>
            <a:ext cx="1971600" cy="39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es" sz="1400" u="none" cap="none" strike="noStrike">
                <a:solidFill>
                  <a:srgbClr val="000000"/>
                </a:solidFill>
                <a:latin typeface="Rubik"/>
                <a:ea typeface="Rubik"/>
                <a:cs typeface="Rubik"/>
                <a:sym typeface="Rubik"/>
              </a:rPr>
              <a:t>Datos iniciales</a:t>
            </a:r>
            <a:endParaRPr i="1" sz="1400" u="none" cap="none" strike="noStrike">
              <a:solidFill>
                <a:srgbClr val="000000"/>
              </a:solidFill>
              <a:latin typeface="Rubik"/>
              <a:ea typeface="Rubik"/>
              <a:cs typeface="Rubik"/>
              <a:sym typeface="Rubik"/>
            </a:endParaRPr>
          </a:p>
        </p:txBody>
      </p:sp>
      <p:sp>
        <p:nvSpPr>
          <p:cNvPr id="383" name="Google Shape;383;p82"/>
          <p:cNvSpPr txBox="1"/>
          <p:nvPr/>
        </p:nvSpPr>
        <p:spPr>
          <a:xfrm>
            <a:off x="655675" y="4098650"/>
            <a:ext cx="1020300" cy="73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Rubik"/>
                <a:ea typeface="Rubik"/>
                <a:cs typeface="Rubik"/>
                <a:sym typeface="Rubik"/>
              </a:rPr>
              <a:t>Dos</a:t>
            </a:r>
            <a:endParaRPr i="0" sz="1400" u="none" cap="none" strike="noStrike">
              <a:solidFill>
                <a:srgbClr val="000000"/>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Rubik"/>
                <a:ea typeface="Rubik"/>
                <a:cs typeface="Rubik"/>
                <a:sym typeface="Rubik"/>
              </a:rPr>
              <a:t>Features</a:t>
            </a:r>
            <a:endParaRPr i="0" sz="1400" u="none" cap="none" strike="noStrike">
              <a:solidFill>
                <a:srgbClr val="000000"/>
              </a:solidFill>
              <a:latin typeface="Rubik"/>
              <a:ea typeface="Rubik"/>
              <a:cs typeface="Rubik"/>
              <a:sym typeface="Rubik"/>
            </a:endParaRPr>
          </a:p>
        </p:txBody>
      </p:sp>
      <p:sp>
        <p:nvSpPr>
          <p:cNvPr id="384" name="Google Shape;384;p82"/>
          <p:cNvSpPr txBox="1"/>
          <p:nvPr/>
        </p:nvSpPr>
        <p:spPr>
          <a:xfrm>
            <a:off x="5829275" y="1946000"/>
            <a:ext cx="1971600" cy="39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es" sz="1400" u="none" cap="none" strike="noStrike">
                <a:solidFill>
                  <a:schemeClr val="dk1"/>
                </a:solidFill>
                <a:latin typeface="Rubik"/>
                <a:ea typeface="Rubik"/>
                <a:cs typeface="Rubik"/>
                <a:sym typeface="Rubik"/>
              </a:rPr>
              <a:t>Salida</a:t>
            </a:r>
            <a:endParaRPr i="1" sz="1400" u="none" cap="none" strike="noStrike">
              <a:solidFill>
                <a:schemeClr val="dk1"/>
              </a:solidFill>
              <a:latin typeface="Rubik"/>
              <a:ea typeface="Rubik"/>
              <a:cs typeface="Rubik"/>
              <a:sym typeface="Rubik"/>
            </a:endParaRPr>
          </a:p>
        </p:txBody>
      </p:sp>
      <p:cxnSp>
        <p:nvCxnSpPr>
          <p:cNvPr id="385" name="Google Shape;385;p82"/>
          <p:cNvCxnSpPr/>
          <p:nvPr/>
        </p:nvCxnSpPr>
        <p:spPr>
          <a:xfrm>
            <a:off x="4541475" y="3684175"/>
            <a:ext cx="801300" cy="0"/>
          </a:xfrm>
          <a:prstGeom prst="straightConnector1">
            <a:avLst/>
          </a:prstGeom>
          <a:noFill/>
          <a:ln cap="flat" cmpd="sng" w="19050">
            <a:solidFill>
              <a:schemeClr val="dk1"/>
            </a:solidFill>
            <a:prstDash val="solid"/>
            <a:round/>
            <a:headEnd len="med" w="med" type="none"/>
            <a:tailEnd len="med" w="med" type="stealth"/>
          </a:ln>
        </p:spPr>
      </p:cxnSp>
      <p:cxnSp>
        <p:nvCxnSpPr>
          <p:cNvPr id="386" name="Google Shape;386;p82"/>
          <p:cNvCxnSpPr>
            <a:stCxn id="383" idx="0"/>
            <a:endCxn id="381" idx="1"/>
          </p:cNvCxnSpPr>
          <p:nvPr/>
        </p:nvCxnSpPr>
        <p:spPr>
          <a:xfrm rot="-5400000">
            <a:off x="1211125" y="3633650"/>
            <a:ext cx="419700" cy="510300"/>
          </a:xfrm>
          <a:prstGeom prst="bentConnector2">
            <a:avLst/>
          </a:prstGeom>
          <a:noFill/>
          <a:ln cap="flat" cmpd="sng" w="9525">
            <a:solidFill>
              <a:srgbClr val="666666"/>
            </a:solidFill>
            <a:prstDash val="solid"/>
            <a:round/>
            <a:headEnd len="med" w="med" type="none"/>
            <a:tailEnd len="med" w="med" type="stealth"/>
          </a:ln>
        </p:spPr>
      </p:cxnSp>
      <p:cxnSp>
        <p:nvCxnSpPr>
          <p:cNvPr id="387" name="Google Shape;387;p82"/>
          <p:cNvCxnSpPr/>
          <p:nvPr/>
        </p:nvCxnSpPr>
        <p:spPr>
          <a:xfrm>
            <a:off x="1165825" y="4789700"/>
            <a:ext cx="1286400" cy="210300"/>
          </a:xfrm>
          <a:prstGeom prst="bentConnector3">
            <a:avLst>
              <a:gd fmla="val -431" name="adj1"/>
            </a:avLst>
          </a:prstGeom>
          <a:noFill/>
          <a:ln cap="flat" cmpd="sng" w="9525">
            <a:solidFill>
              <a:srgbClr val="666666"/>
            </a:solidFill>
            <a:prstDash val="solid"/>
            <a:round/>
            <a:headEnd len="med" w="med" type="none"/>
            <a:tailEnd len="med" w="med" type="stealth"/>
          </a:ln>
        </p:spPr>
      </p:cxnSp>
      <p:sp>
        <p:nvSpPr>
          <p:cNvPr id="388" name="Google Shape;388;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83"/>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Aprendizaje No Supervisado </a:t>
            </a:r>
            <a:r>
              <a:rPr b="1" lang="es" sz="2800">
                <a:solidFill>
                  <a:srgbClr val="009BDE"/>
                </a:solidFill>
                <a:latin typeface="Rubik"/>
                <a:ea typeface="Rubik"/>
                <a:cs typeface="Rubik"/>
                <a:sym typeface="Rubik"/>
              </a:rPr>
              <a:t>· Clustering</a:t>
            </a:r>
            <a:endParaRPr b="1" sz="2800">
              <a:solidFill>
                <a:srgbClr val="009BDE"/>
              </a:solidFill>
              <a:latin typeface="Rubik"/>
              <a:ea typeface="Rubik"/>
              <a:cs typeface="Rubik"/>
              <a:sym typeface="Rubik"/>
            </a:endParaRPr>
          </a:p>
        </p:txBody>
      </p:sp>
      <p:sp>
        <p:nvSpPr>
          <p:cNvPr id="394" name="Google Shape;394;p83"/>
          <p:cNvSpPr txBox="1"/>
          <p:nvPr/>
        </p:nvSpPr>
        <p:spPr>
          <a:xfrm>
            <a:off x="899775" y="1278750"/>
            <a:ext cx="31437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800">
                <a:solidFill>
                  <a:srgbClr val="009BDE"/>
                </a:solidFill>
                <a:latin typeface="Rubik"/>
                <a:ea typeface="Rubik"/>
                <a:cs typeface="Rubik"/>
                <a:sym typeface="Rubik"/>
              </a:rPr>
              <a:t>¿</a:t>
            </a:r>
            <a:r>
              <a:rPr b="1" i="0" lang="es" sz="1800" u="none" cap="none" strike="noStrike">
                <a:solidFill>
                  <a:srgbClr val="009BDE"/>
                </a:solidFill>
                <a:latin typeface="Rubik"/>
                <a:ea typeface="Rubik"/>
                <a:cs typeface="Rubik"/>
                <a:sym typeface="Rubik"/>
              </a:rPr>
              <a:t>Para qué sirve? </a:t>
            </a:r>
            <a:endParaRPr b="1" i="0" sz="1800" u="none" cap="none" strike="noStrike">
              <a:solidFill>
                <a:srgbClr val="009BDE"/>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i="0" lang="es" sz="1400" u="none" cap="none" strike="noStrike">
                <a:solidFill>
                  <a:srgbClr val="000000"/>
                </a:solidFill>
                <a:latin typeface="Rubik"/>
                <a:ea typeface="Rubik"/>
                <a:cs typeface="Rubik"/>
                <a:sym typeface="Rubik"/>
              </a:rPr>
              <a:t>Encontrar grupos en los datos puede ayudar en problemas de:</a:t>
            </a:r>
            <a:endParaRPr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395" name="Google Shape;395;p83"/>
          <p:cNvSpPr txBox="1"/>
          <p:nvPr/>
        </p:nvSpPr>
        <p:spPr>
          <a:xfrm>
            <a:off x="848700" y="2435600"/>
            <a:ext cx="3143700" cy="12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Investigación de mercado</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Sistemas de recomendación</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Medicina </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Biología (genética y especies)</a:t>
            </a:r>
            <a:endParaRPr i="0" sz="1400" u="none" cap="none" strike="noStrike">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i="0" lang="es" sz="1400" u="none" cap="none" strike="noStrike">
                <a:solidFill>
                  <a:srgbClr val="434343"/>
                </a:solidFill>
                <a:latin typeface="Rubik Light"/>
                <a:ea typeface="Rubik Light"/>
                <a:cs typeface="Rubik Light"/>
                <a:sym typeface="Rubik Light"/>
              </a:rPr>
              <a:t>Muchísimas mas cosas</a:t>
            </a:r>
            <a:endParaRPr i="0" sz="1400" u="none" cap="none" strike="noStrike">
              <a:solidFill>
                <a:srgbClr val="434343"/>
              </a:solidFill>
              <a:latin typeface="Rubik Light"/>
              <a:ea typeface="Rubik Light"/>
              <a:cs typeface="Rubik Light"/>
              <a:sym typeface="Rubik Light"/>
            </a:endParaRPr>
          </a:p>
          <a:p>
            <a:pPr indent="0" lvl="0" marL="457200" marR="0" rtl="0" algn="l">
              <a:lnSpc>
                <a:spcPct val="100000"/>
              </a:lnSpc>
              <a:spcBef>
                <a:spcPts val="1000"/>
              </a:spcBef>
              <a:spcAft>
                <a:spcPts val="1000"/>
              </a:spcAft>
              <a:buClr>
                <a:srgbClr val="000000"/>
              </a:buClr>
              <a:buSzPts val="1400"/>
              <a:buFont typeface="Arial"/>
              <a:buNone/>
            </a:pPr>
            <a:r>
              <a:t/>
            </a:r>
            <a:endParaRPr i="0" sz="1400" u="none" cap="none" strike="noStrike">
              <a:solidFill>
                <a:srgbClr val="434343"/>
              </a:solidFill>
              <a:latin typeface="Rubik Light"/>
              <a:ea typeface="Rubik Light"/>
              <a:cs typeface="Rubik Light"/>
              <a:sym typeface="Rubik Light"/>
            </a:endParaRPr>
          </a:p>
        </p:txBody>
      </p:sp>
      <p:sp>
        <p:nvSpPr>
          <p:cNvPr id="396" name="Google Shape;396;p83"/>
          <p:cNvSpPr txBox="1"/>
          <p:nvPr/>
        </p:nvSpPr>
        <p:spPr>
          <a:xfrm>
            <a:off x="5085375" y="1278750"/>
            <a:ext cx="31437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800">
                <a:solidFill>
                  <a:srgbClr val="009BDE"/>
                </a:solidFill>
                <a:latin typeface="Rubik"/>
                <a:ea typeface="Rubik"/>
                <a:cs typeface="Rubik"/>
                <a:sym typeface="Rubik"/>
              </a:rPr>
              <a:t>¿Cómo se hace</a:t>
            </a:r>
            <a:r>
              <a:rPr b="1" i="0" lang="es" sz="1800" u="none" cap="none" strike="noStrike">
                <a:solidFill>
                  <a:srgbClr val="009BDE"/>
                </a:solidFill>
                <a:latin typeface="Rubik"/>
                <a:ea typeface="Rubik"/>
                <a:cs typeface="Rubik"/>
                <a:sym typeface="Rubik"/>
              </a:rPr>
              <a:t>? </a:t>
            </a:r>
            <a:endParaRPr b="1" i="0" sz="1800" u="none" cap="none" strike="noStrike">
              <a:solidFill>
                <a:srgbClr val="009BDE"/>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400"/>
              <a:buFont typeface="Arial"/>
              <a:buNone/>
            </a:pPr>
            <a:r>
              <a:rPr lang="es">
                <a:latin typeface="Rubik"/>
                <a:ea typeface="Rubik"/>
                <a:cs typeface="Rubik"/>
                <a:sym typeface="Rubik"/>
              </a:rPr>
              <a:t>Algunos de los algoritmos para hacer clustering son</a:t>
            </a:r>
            <a:r>
              <a:rPr i="0" lang="es" sz="1400" u="none" cap="none" strike="noStrike">
                <a:solidFill>
                  <a:srgbClr val="000000"/>
                </a:solidFill>
                <a:latin typeface="Rubik"/>
                <a:ea typeface="Rubik"/>
                <a:cs typeface="Rubik"/>
                <a:sym typeface="Rubik"/>
              </a:rPr>
              <a:t>:</a:t>
            </a:r>
            <a:endParaRPr i="0" sz="1400" u="none" cap="none" strike="noStrike">
              <a:solidFill>
                <a:srgbClr val="000000"/>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ubik"/>
              <a:ea typeface="Rubik"/>
              <a:cs typeface="Rubik"/>
              <a:sym typeface="Rubik"/>
            </a:endParaRPr>
          </a:p>
        </p:txBody>
      </p:sp>
      <p:sp>
        <p:nvSpPr>
          <p:cNvPr id="397" name="Google Shape;397;p83"/>
          <p:cNvSpPr txBox="1"/>
          <p:nvPr/>
        </p:nvSpPr>
        <p:spPr>
          <a:xfrm>
            <a:off x="5034300" y="2435600"/>
            <a:ext cx="3721500" cy="123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K-means</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DBSCAN</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Hierarchical Clustering (aglomerativo)</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Fuzzy C-Means (como K-means pero permite overlap)</a:t>
            </a:r>
            <a:endParaRPr>
              <a:solidFill>
                <a:srgbClr val="434343"/>
              </a:solidFill>
              <a:latin typeface="Rubik Light"/>
              <a:ea typeface="Rubik Light"/>
              <a:cs typeface="Rubik Light"/>
              <a:sym typeface="Rubik Light"/>
            </a:endParaRPr>
          </a:p>
          <a:p>
            <a:pPr indent="-317500" lvl="0" marL="457200" marR="0" rtl="0" algn="l">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GMM: Gaussian Mixture Models (supone distribucion gaussiana)</a:t>
            </a:r>
            <a:endParaRPr>
              <a:solidFill>
                <a:srgbClr val="434343"/>
              </a:solidFill>
              <a:latin typeface="Rubik Light"/>
              <a:ea typeface="Rubik Light"/>
              <a:cs typeface="Rubik Light"/>
              <a:sym typeface="Rubik Light"/>
            </a:endParaRPr>
          </a:p>
        </p:txBody>
      </p:sp>
      <p:cxnSp>
        <p:nvCxnSpPr>
          <p:cNvPr id="398" name="Google Shape;398;p83"/>
          <p:cNvCxnSpPr/>
          <p:nvPr/>
        </p:nvCxnSpPr>
        <p:spPr>
          <a:xfrm>
            <a:off x="4581300" y="1411475"/>
            <a:ext cx="0" cy="3301500"/>
          </a:xfrm>
          <a:prstGeom prst="straightConnector1">
            <a:avLst/>
          </a:prstGeom>
          <a:noFill/>
          <a:ln cap="flat" cmpd="sng" w="9525">
            <a:solidFill>
              <a:srgbClr val="B7B7B7"/>
            </a:solidFill>
            <a:prstDash val="solid"/>
            <a:round/>
            <a:headEnd len="med" w="med" type="none"/>
            <a:tailEnd len="med" w="med" type="none"/>
          </a:ln>
        </p:spPr>
      </p:cxnSp>
      <p:sp>
        <p:nvSpPr>
          <p:cNvPr id="399" name="Google Shape;399;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84"/>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2400"/>
              <a:t>Aprendizaje No Supervisado</a:t>
            </a:r>
            <a:endParaRPr b="0" sz="2400"/>
          </a:p>
          <a:p>
            <a:pPr indent="0" lvl="0" marL="0" rtl="0" algn="l">
              <a:spcBef>
                <a:spcPts val="0"/>
              </a:spcBef>
              <a:spcAft>
                <a:spcPts val="0"/>
              </a:spcAft>
              <a:buNone/>
            </a:pPr>
            <a:r>
              <a:rPr lang="es"/>
              <a:t>Clustering: K-Means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85"/>
          <p:cNvSpPr/>
          <p:nvPr/>
        </p:nvSpPr>
        <p:spPr>
          <a:xfrm>
            <a:off x="5326200" y="2160425"/>
            <a:ext cx="3018600" cy="2995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5"/>
          <p:cNvSpPr txBox="1"/>
          <p:nvPr/>
        </p:nvSpPr>
        <p:spPr>
          <a:xfrm>
            <a:off x="899775" y="1159050"/>
            <a:ext cx="75648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Objetivo: Separar los datos en k clusters (número dado) ubicando a las instancias que estén dentro de una región cercana dentro de un mismo cluster.</a:t>
            </a:r>
            <a:endParaRPr sz="16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434343"/>
              </a:solidFill>
              <a:latin typeface="Rubik Light"/>
              <a:ea typeface="Rubik Light"/>
              <a:cs typeface="Rubik Light"/>
              <a:sym typeface="Rubik Light"/>
            </a:endParaRPr>
          </a:p>
        </p:txBody>
      </p:sp>
      <p:sp>
        <p:nvSpPr>
          <p:cNvPr id="411" name="Google Shape;411;p85"/>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009BDE"/>
                </a:solidFill>
                <a:latin typeface="Rubik"/>
                <a:ea typeface="Rubik"/>
                <a:cs typeface="Rubik"/>
                <a:sym typeface="Rubik"/>
              </a:rPr>
              <a:t>· K-Means</a:t>
            </a:r>
            <a:endParaRPr b="1" sz="2800">
              <a:solidFill>
                <a:srgbClr val="009BDE"/>
              </a:solidFill>
              <a:latin typeface="Rubik"/>
              <a:ea typeface="Rubik"/>
              <a:cs typeface="Rubik"/>
              <a:sym typeface="Rubik"/>
            </a:endParaRPr>
          </a:p>
        </p:txBody>
      </p:sp>
      <p:pic>
        <p:nvPicPr>
          <p:cNvPr id="412" name="Google Shape;412;p85"/>
          <p:cNvPicPr preferRelativeResize="0"/>
          <p:nvPr/>
        </p:nvPicPr>
        <p:blipFill rotWithShape="1">
          <a:blip r:embed="rId3">
            <a:alphaModFix/>
          </a:blip>
          <a:srcRect b="0" l="0" r="2638" t="0"/>
          <a:stretch/>
        </p:blipFill>
        <p:spPr>
          <a:xfrm>
            <a:off x="1123624" y="1887759"/>
            <a:ext cx="3090600" cy="2995866"/>
          </a:xfrm>
          <a:prstGeom prst="rect">
            <a:avLst/>
          </a:prstGeom>
          <a:noFill/>
          <a:ln>
            <a:noFill/>
          </a:ln>
        </p:spPr>
      </p:pic>
      <p:sp>
        <p:nvSpPr>
          <p:cNvPr id="413" name="Google Shape;413;p85"/>
          <p:cNvSpPr txBox="1"/>
          <p:nvPr/>
        </p:nvSpPr>
        <p:spPr>
          <a:xfrm>
            <a:off x="5576050" y="2315225"/>
            <a:ext cx="2518800" cy="284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cap="none" strike="noStrike">
                <a:solidFill>
                  <a:srgbClr val="434343"/>
                </a:solidFill>
                <a:latin typeface="Rubik"/>
                <a:ea typeface="Rubik"/>
                <a:cs typeface="Rubik"/>
                <a:sym typeface="Rubik"/>
              </a:rPr>
              <a:t>Idea: </a:t>
            </a:r>
            <a:r>
              <a:rPr lang="es">
                <a:solidFill>
                  <a:srgbClr val="434343"/>
                </a:solidFill>
                <a:latin typeface="Rubik"/>
                <a:ea typeface="Rubik"/>
                <a:cs typeface="Rubik"/>
                <a:sym typeface="Rubik"/>
              </a:rPr>
              <a:t>e</a:t>
            </a:r>
            <a:r>
              <a:rPr i="0" lang="es" sz="1400" cap="none" strike="noStrike">
                <a:solidFill>
                  <a:srgbClr val="434343"/>
                </a:solidFill>
                <a:latin typeface="Rubik"/>
                <a:ea typeface="Rubik"/>
                <a:cs typeface="Rubik"/>
                <a:sym typeface="Rubik"/>
              </a:rPr>
              <a:t>ncontrar un número </a:t>
            </a:r>
            <a:r>
              <a:rPr b="1" i="0" lang="es" sz="1400" cap="none" strike="noStrike">
                <a:solidFill>
                  <a:srgbClr val="009BDE"/>
                </a:solidFill>
                <a:latin typeface="Rubik"/>
                <a:ea typeface="Rubik"/>
                <a:cs typeface="Rubik"/>
                <a:sym typeface="Rubik"/>
              </a:rPr>
              <a:t>k</a:t>
            </a:r>
            <a:r>
              <a:rPr i="0" lang="es" sz="1400" cap="none" strike="noStrike">
                <a:solidFill>
                  <a:srgbClr val="434343"/>
                </a:solidFill>
                <a:latin typeface="Rubik"/>
                <a:ea typeface="Rubik"/>
                <a:cs typeface="Rubik"/>
                <a:sym typeface="Rubik"/>
              </a:rPr>
              <a:t> de centros (centroids), uno por cada cluster, de manera tal que la distancia entre los centros y los datos más cercanos sea la mínima posible. </a:t>
            </a:r>
            <a:endParaRPr i="0" sz="1400"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i="0" lang="es" sz="1400" cap="none" strike="noStrike">
                <a:solidFill>
                  <a:srgbClr val="434343"/>
                </a:solidFill>
                <a:latin typeface="Rubik"/>
                <a:ea typeface="Rubik"/>
                <a:cs typeface="Rubik"/>
                <a:sym typeface="Rubik"/>
              </a:rPr>
              <a:t>Luego cada instancia se identifica en el grupo del centroide más cercano.</a:t>
            </a:r>
            <a:endParaRPr i="0" sz="1400" cap="none" strike="noStrike">
              <a:solidFill>
                <a:srgbClr val="434343"/>
              </a:solidFill>
              <a:latin typeface="Rubik"/>
              <a:ea typeface="Rubik"/>
              <a:cs typeface="Rubik"/>
              <a:sym typeface="Rubik"/>
            </a:endParaRPr>
          </a:p>
        </p:txBody>
      </p:sp>
      <p:sp>
        <p:nvSpPr>
          <p:cNvPr id="414" name="Google Shape;414;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86"/>
          <p:cNvSpPr txBox="1"/>
          <p:nvPr/>
        </p:nvSpPr>
        <p:spPr>
          <a:xfrm>
            <a:off x="899775" y="1159050"/>
            <a:ext cx="75648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2000">
                <a:solidFill>
                  <a:srgbClr val="009BDE"/>
                </a:solidFill>
                <a:latin typeface="Rubik"/>
                <a:ea typeface="Rubik"/>
                <a:cs typeface="Rubik"/>
                <a:sym typeface="Rubik"/>
              </a:rPr>
              <a:t>¿Cómo se hace?</a:t>
            </a:r>
            <a:r>
              <a:rPr b="1" lang="es" sz="2000">
                <a:solidFill>
                  <a:srgbClr val="E1446D"/>
                </a:solidFill>
                <a:latin typeface="Rubik"/>
                <a:ea typeface="Rubik"/>
                <a:cs typeface="Rubik"/>
                <a:sym typeface="Rubik"/>
              </a:rPr>
              <a:t> </a:t>
            </a:r>
            <a:r>
              <a:rPr lang="es" sz="1600">
                <a:solidFill>
                  <a:srgbClr val="434343"/>
                </a:solidFill>
                <a:latin typeface="Rubik Light"/>
                <a:ea typeface="Rubik Light"/>
                <a:cs typeface="Rubik Light"/>
                <a:sym typeface="Rubik Light"/>
              </a:rPr>
              <a:t>Se utiliza un algoritmo iterativo hasta llegar al resultado.</a:t>
            </a:r>
            <a:endParaRPr sz="1600">
              <a:solidFill>
                <a:srgbClr val="434343"/>
              </a:solidFill>
              <a:latin typeface="Rubik Light"/>
              <a:ea typeface="Rubik Light"/>
              <a:cs typeface="Rubik Light"/>
              <a:sym typeface="Rubik Light"/>
            </a:endParaRPr>
          </a:p>
        </p:txBody>
      </p:sp>
      <p:sp>
        <p:nvSpPr>
          <p:cNvPr id="420" name="Google Shape;420;p86"/>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009BDE"/>
                </a:solidFill>
                <a:latin typeface="Rubik"/>
                <a:ea typeface="Rubik"/>
                <a:cs typeface="Rubik"/>
                <a:sym typeface="Rubik"/>
              </a:rPr>
              <a:t>· K-Means</a:t>
            </a:r>
            <a:endParaRPr b="1" sz="2800">
              <a:solidFill>
                <a:srgbClr val="009BDE"/>
              </a:solidFill>
              <a:latin typeface="Rubik"/>
              <a:ea typeface="Rubik"/>
              <a:cs typeface="Rubik"/>
              <a:sym typeface="Rubik"/>
            </a:endParaRPr>
          </a:p>
        </p:txBody>
      </p:sp>
      <p:sp>
        <p:nvSpPr>
          <p:cNvPr id="421" name="Google Shape;421;p86"/>
          <p:cNvSpPr txBox="1"/>
          <p:nvPr/>
        </p:nvSpPr>
        <p:spPr>
          <a:xfrm>
            <a:off x="2054525" y="1827075"/>
            <a:ext cx="6114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1) Se inicializan los k Centroides.</a:t>
            </a:r>
            <a:r>
              <a:rPr lang="es">
                <a:solidFill>
                  <a:srgbClr val="434343"/>
                </a:solidFill>
                <a:latin typeface="Rubik"/>
                <a:ea typeface="Rubik"/>
                <a:cs typeface="Rubik"/>
                <a:sym typeface="Rubik"/>
              </a:rPr>
              <a:t> </a:t>
            </a:r>
            <a:endParaRPr>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La ubicación inicial puede ser aleatoria o con algún criterio.</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b="1" lang="es">
                <a:solidFill>
                  <a:srgbClr val="434343"/>
                </a:solidFill>
                <a:latin typeface="Rubik"/>
                <a:ea typeface="Rubik"/>
                <a:cs typeface="Rubik"/>
                <a:sym typeface="Rubik"/>
              </a:rPr>
              <a:t>2) Encontrar el centroide más cercano. </a:t>
            </a:r>
            <a:endParaRPr b="1">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Se asigna a cada instancia al centroide más cercano (el significado de “cercano” puede cambiar, es un hiperparámetro)</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b="1" lang="es">
                <a:solidFill>
                  <a:srgbClr val="434343"/>
                </a:solidFill>
                <a:latin typeface="Rubik"/>
                <a:ea typeface="Rubik"/>
                <a:cs typeface="Rubik"/>
                <a:sym typeface="Rubik"/>
              </a:rPr>
              <a:t>3) Actualizar los centroides. </a:t>
            </a:r>
            <a:endParaRPr b="1">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La nueva posición del centroide es el promedio de las posiciones de las instancias en ese cluster (de acá viene el means).</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rPr b="1" lang="es">
                <a:solidFill>
                  <a:srgbClr val="434343"/>
                </a:solidFill>
                <a:latin typeface="Rubik"/>
                <a:ea typeface="Rubik"/>
                <a:cs typeface="Rubik"/>
                <a:sym typeface="Rubik"/>
              </a:rPr>
              <a:t>4) Repetir pasos 2 y 3. </a:t>
            </a:r>
            <a:endParaRPr b="1">
              <a:solidFill>
                <a:srgbClr val="434343"/>
              </a:solidFill>
              <a:latin typeface="Rubik"/>
              <a:ea typeface="Rubik"/>
              <a:cs typeface="Rubik"/>
              <a:sym typeface="Rubik"/>
            </a:endParaRPr>
          </a:p>
          <a:p>
            <a:pPr indent="0" lvl="0" marL="0" rtl="0" algn="l">
              <a:spcBef>
                <a:spcPts val="0"/>
              </a:spcBef>
              <a:spcAft>
                <a:spcPts val="0"/>
              </a:spcAft>
              <a:buNone/>
            </a:pPr>
            <a:r>
              <a:rPr lang="es">
                <a:solidFill>
                  <a:srgbClr val="434343"/>
                </a:solidFill>
                <a:latin typeface="Rubik"/>
                <a:ea typeface="Rubik"/>
                <a:cs typeface="Rubik"/>
                <a:sym typeface="Rubik"/>
              </a:rPr>
              <a:t>Se repiten los updates hasta que la posición del centroide ya no varíe </a:t>
            </a:r>
            <a:endParaRPr>
              <a:solidFill>
                <a:srgbClr val="434343"/>
              </a:solidFill>
              <a:latin typeface="Rubik"/>
              <a:ea typeface="Rubik"/>
              <a:cs typeface="Rubik"/>
              <a:sym typeface="Rubik"/>
            </a:endParaRPr>
          </a:p>
        </p:txBody>
      </p:sp>
      <p:cxnSp>
        <p:nvCxnSpPr>
          <p:cNvPr id="422" name="Google Shape;422;p86"/>
          <p:cNvCxnSpPr/>
          <p:nvPr/>
        </p:nvCxnSpPr>
        <p:spPr>
          <a:xfrm>
            <a:off x="1906325" y="1786425"/>
            <a:ext cx="0" cy="2961300"/>
          </a:xfrm>
          <a:prstGeom prst="straightConnector1">
            <a:avLst/>
          </a:prstGeom>
          <a:noFill/>
          <a:ln cap="flat" cmpd="sng" w="9525">
            <a:solidFill>
              <a:srgbClr val="009BDE"/>
            </a:solidFill>
            <a:prstDash val="solid"/>
            <a:round/>
            <a:headEnd len="med" w="med" type="none"/>
            <a:tailEnd len="med" w="med" type="none"/>
          </a:ln>
        </p:spPr>
      </p:cxnSp>
      <p:sp>
        <p:nvSpPr>
          <p:cNvPr id="423" name="Google Shape;423;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87"/>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009BDE"/>
                </a:solidFill>
                <a:latin typeface="Rubik"/>
                <a:ea typeface="Rubik"/>
                <a:cs typeface="Rubik"/>
                <a:sym typeface="Rubik"/>
              </a:rPr>
              <a:t>· K-Means</a:t>
            </a:r>
            <a:endParaRPr b="1" sz="2800">
              <a:solidFill>
                <a:srgbClr val="009BDE"/>
              </a:solidFill>
              <a:latin typeface="Rubik"/>
              <a:ea typeface="Rubik"/>
              <a:cs typeface="Rubik"/>
              <a:sym typeface="Rubik"/>
            </a:endParaRPr>
          </a:p>
        </p:txBody>
      </p:sp>
      <p:sp>
        <p:nvSpPr>
          <p:cNvPr id="429" name="Google Shape;429;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30" name="Google Shape;430;p87"/>
          <p:cNvPicPr preferRelativeResize="0"/>
          <p:nvPr/>
        </p:nvPicPr>
        <p:blipFill rotWithShape="1">
          <a:blip r:embed="rId3">
            <a:alphaModFix/>
          </a:blip>
          <a:srcRect b="6979" l="0" r="0" t="3310"/>
          <a:stretch/>
        </p:blipFill>
        <p:spPr>
          <a:xfrm>
            <a:off x="899775" y="1328200"/>
            <a:ext cx="6574050" cy="3313725"/>
          </a:xfrm>
          <a:prstGeom prst="rect">
            <a:avLst/>
          </a:prstGeom>
          <a:noFill/>
          <a:ln>
            <a:noFill/>
          </a:ln>
        </p:spPr>
      </p:pic>
      <p:pic>
        <p:nvPicPr>
          <p:cNvPr id="431" name="Google Shape;431;p87">
            <a:hlinkClick r:id="rId4"/>
          </p:cNvPr>
          <p:cNvPicPr preferRelativeResize="0"/>
          <p:nvPr/>
        </p:nvPicPr>
        <p:blipFill>
          <a:blip r:embed="rId5">
            <a:alphaModFix/>
          </a:blip>
          <a:stretch>
            <a:fillRect/>
          </a:stretch>
        </p:blipFill>
        <p:spPr>
          <a:xfrm>
            <a:off x="7707275" y="2614313"/>
            <a:ext cx="741500" cy="741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88"/>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2400"/>
              <a:t>Aprendizaje No Supervisado</a:t>
            </a:r>
            <a:endParaRPr b="0" sz="2400"/>
          </a:p>
          <a:p>
            <a:pPr indent="0" lvl="0" marL="0" rtl="0" algn="l">
              <a:spcBef>
                <a:spcPts val="0"/>
              </a:spcBef>
              <a:spcAft>
                <a:spcPts val="0"/>
              </a:spcAft>
              <a:buNone/>
            </a:pPr>
            <a:r>
              <a:rPr lang="es"/>
              <a:t>Clustering: DBSCAN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89"/>
          <p:cNvSpPr txBox="1"/>
          <p:nvPr/>
        </p:nvSpPr>
        <p:spPr>
          <a:xfrm>
            <a:off x="899775" y="1843050"/>
            <a:ext cx="7564800" cy="72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400"/>
              <a:buFont typeface="Arial"/>
              <a:buNone/>
            </a:pPr>
            <a:r>
              <a:rPr lang="es" sz="2400">
                <a:solidFill>
                  <a:srgbClr val="434343"/>
                </a:solidFill>
                <a:latin typeface="Rubik"/>
                <a:ea typeface="Rubik"/>
                <a:cs typeface="Rubik"/>
                <a:sym typeface="Rubik"/>
              </a:rPr>
              <a:t>DBSCAN = </a:t>
            </a:r>
            <a:r>
              <a:rPr b="1" lang="es" sz="2400">
                <a:solidFill>
                  <a:srgbClr val="434343"/>
                </a:solidFill>
                <a:latin typeface="Rubik"/>
                <a:ea typeface="Rubik"/>
                <a:cs typeface="Rubik"/>
                <a:sym typeface="Rubik"/>
              </a:rPr>
              <a:t>Density-Based Spatial Clustering of </a:t>
            </a:r>
            <a:endParaRPr b="1" sz="2400">
              <a:solidFill>
                <a:srgbClr val="434343"/>
              </a:solidFill>
              <a:latin typeface="Rubik"/>
              <a:ea typeface="Rubik"/>
              <a:cs typeface="Rubik"/>
              <a:sym typeface="Rubik"/>
            </a:endParaRPr>
          </a:p>
          <a:p>
            <a:pPr indent="0" lvl="0" marL="1371600" rtl="0" algn="l">
              <a:spcBef>
                <a:spcPts val="0"/>
              </a:spcBef>
              <a:spcAft>
                <a:spcPts val="0"/>
              </a:spcAft>
              <a:buClr>
                <a:srgbClr val="000000"/>
              </a:buClr>
              <a:buSzPts val="1400"/>
              <a:buFont typeface="Arial"/>
              <a:buNone/>
            </a:pPr>
            <a:r>
              <a:rPr b="1" lang="es" sz="2400">
                <a:solidFill>
                  <a:srgbClr val="434343"/>
                </a:solidFill>
                <a:latin typeface="Rubik"/>
                <a:ea typeface="Rubik"/>
                <a:cs typeface="Rubik"/>
                <a:sym typeface="Rubik"/>
              </a:rPr>
              <a:t>   Applications with Noise</a:t>
            </a:r>
            <a:endParaRPr b="1" sz="2400">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700"/>
              <a:buFont typeface="Arial"/>
              <a:buNone/>
            </a:pPr>
            <a:r>
              <a:t/>
            </a:r>
            <a:endParaRPr b="1" sz="2400">
              <a:solidFill>
                <a:srgbClr val="434343"/>
              </a:solidFill>
              <a:latin typeface="Rubik"/>
              <a:ea typeface="Rubik"/>
              <a:cs typeface="Rubik"/>
              <a:sym typeface="Rubik"/>
            </a:endParaRPr>
          </a:p>
        </p:txBody>
      </p:sp>
      <p:sp>
        <p:nvSpPr>
          <p:cNvPr id="442" name="Google Shape;442;p89"/>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E1446D"/>
                </a:solidFill>
                <a:latin typeface="Rubik"/>
                <a:ea typeface="Rubik"/>
                <a:cs typeface="Rubik"/>
                <a:sym typeface="Rubik"/>
              </a:rPr>
              <a:t>· DBSCAN</a:t>
            </a:r>
            <a:endParaRPr b="1" sz="2800">
              <a:solidFill>
                <a:srgbClr val="E1446D"/>
              </a:solidFill>
              <a:latin typeface="Rubik"/>
              <a:ea typeface="Rubik"/>
              <a:cs typeface="Rubik"/>
              <a:sym typeface="Rubik"/>
            </a:endParaRPr>
          </a:p>
        </p:txBody>
      </p:sp>
      <p:sp>
        <p:nvSpPr>
          <p:cNvPr id="443" name="Google Shape;443;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90"/>
          <p:cNvSpPr/>
          <p:nvPr/>
        </p:nvSpPr>
        <p:spPr>
          <a:xfrm>
            <a:off x="5326200" y="2160425"/>
            <a:ext cx="3018600" cy="2995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0"/>
          <p:cNvSpPr txBox="1"/>
          <p:nvPr/>
        </p:nvSpPr>
        <p:spPr>
          <a:xfrm>
            <a:off x="899775" y="1159050"/>
            <a:ext cx="75648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Objetivo: Identificar un número arbitrario de clusters. Los clusters estarán definidos por densidad de puntos. Puede haber puntos que no pertenezcan a ningún cluster </a:t>
            </a:r>
            <a:r>
              <a:rPr b="1" lang="es" sz="1600">
                <a:solidFill>
                  <a:srgbClr val="009BDE"/>
                </a:solidFill>
                <a:latin typeface="Rubik"/>
                <a:ea typeface="Rubik"/>
                <a:cs typeface="Rubik"/>
                <a:sym typeface="Rubik"/>
              </a:rPr>
              <a:t>(noise = OUTLIERS)</a:t>
            </a:r>
            <a:endParaRPr sz="1600">
              <a:solidFill>
                <a:srgbClr val="009BDE"/>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600">
              <a:solidFill>
                <a:srgbClr val="434343"/>
              </a:solidFill>
              <a:latin typeface="Rubik Light"/>
              <a:ea typeface="Rubik Light"/>
              <a:cs typeface="Rubik Light"/>
              <a:sym typeface="Rubik Light"/>
            </a:endParaRPr>
          </a:p>
        </p:txBody>
      </p:sp>
      <p:sp>
        <p:nvSpPr>
          <p:cNvPr id="450" name="Google Shape;450;p9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009BDE"/>
                </a:solidFill>
                <a:latin typeface="Rubik"/>
                <a:ea typeface="Rubik"/>
                <a:cs typeface="Rubik"/>
                <a:sym typeface="Rubik"/>
              </a:rPr>
              <a:t>· DBSCAN</a:t>
            </a:r>
            <a:endParaRPr b="1" sz="2800">
              <a:solidFill>
                <a:srgbClr val="009BDE"/>
              </a:solidFill>
              <a:latin typeface="Rubik"/>
              <a:ea typeface="Rubik"/>
              <a:cs typeface="Rubik"/>
              <a:sym typeface="Rubik"/>
            </a:endParaRPr>
          </a:p>
        </p:txBody>
      </p:sp>
      <p:sp>
        <p:nvSpPr>
          <p:cNvPr id="451" name="Google Shape;451;p90"/>
          <p:cNvSpPr txBox="1"/>
          <p:nvPr/>
        </p:nvSpPr>
        <p:spPr>
          <a:xfrm>
            <a:off x="5576050" y="2315225"/>
            <a:ext cx="2518800" cy="284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cap="none" strike="noStrike">
                <a:solidFill>
                  <a:srgbClr val="434343"/>
                </a:solidFill>
                <a:latin typeface="Rubik"/>
                <a:ea typeface="Rubik"/>
                <a:cs typeface="Rubik"/>
                <a:sym typeface="Rubik"/>
              </a:rPr>
              <a:t>Idea: </a:t>
            </a:r>
            <a:r>
              <a:rPr lang="es">
                <a:solidFill>
                  <a:srgbClr val="434343"/>
                </a:solidFill>
                <a:latin typeface="Rubik"/>
                <a:ea typeface="Rubik"/>
                <a:cs typeface="Rubik"/>
                <a:sym typeface="Rubik"/>
              </a:rPr>
              <a:t>recorrer todo el dataset e ir identificando las zonas de puntos densamente pobladas como pertenecientes a un mismo cluster.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Los puntos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aislados serán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reconocidos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como ruido.</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p:txBody>
      </p:sp>
      <p:sp>
        <p:nvSpPr>
          <p:cNvPr id="452" name="Google Shape;452;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53" name="Google Shape;453;p90"/>
          <p:cNvPicPr preferRelativeResize="0"/>
          <p:nvPr/>
        </p:nvPicPr>
        <p:blipFill rotWithShape="1">
          <a:blip r:embed="rId3">
            <a:alphaModFix/>
          </a:blip>
          <a:srcRect b="4587" l="0" r="0" t="16310"/>
          <a:stretch/>
        </p:blipFill>
        <p:spPr>
          <a:xfrm>
            <a:off x="919450" y="2215025"/>
            <a:ext cx="3652540" cy="2677274"/>
          </a:xfrm>
          <a:prstGeom prst="rect">
            <a:avLst/>
          </a:prstGeom>
          <a:noFill/>
          <a:ln>
            <a:noFill/>
          </a:ln>
        </p:spPr>
      </p:pic>
      <p:pic>
        <p:nvPicPr>
          <p:cNvPr id="454" name="Google Shape;454;p90">
            <a:hlinkClick r:id="rId4"/>
          </p:cNvPr>
          <p:cNvPicPr preferRelativeResize="0"/>
          <p:nvPr/>
        </p:nvPicPr>
        <p:blipFill rotWithShape="1">
          <a:blip r:embed="rId5">
            <a:alphaModFix/>
          </a:blip>
          <a:srcRect b="0" l="12103" r="12103" t="0"/>
          <a:stretch/>
        </p:blipFill>
        <p:spPr>
          <a:xfrm>
            <a:off x="7179550" y="3859875"/>
            <a:ext cx="839100" cy="8304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200"/>
              <a:buFont typeface="Arial"/>
              <a:buNone/>
            </a:pPr>
            <a:r>
              <a:rPr lang="es"/>
              <a:t>¡Bienvenidas/os a </a:t>
            </a:r>
            <a:endParaRPr/>
          </a:p>
          <a:p>
            <a:pPr indent="0" lvl="0" marL="0" rtl="0" algn="l">
              <a:spcBef>
                <a:spcPts val="0"/>
              </a:spcBef>
              <a:spcAft>
                <a:spcPts val="0"/>
              </a:spcAft>
              <a:buClr>
                <a:srgbClr val="000000"/>
              </a:buClr>
              <a:buSzPts val="4200"/>
              <a:buFont typeface="Arial"/>
              <a:buNone/>
            </a:pPr>
            <a:r>
              <a:rPr lang="es"/>
              <a:t>Data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91"/>
          <p:cNvSpPr txBox="1"/>
          <p:nvPr/>
        </p:nvSpPr>
        <p:spPr>
          <a:xfrm>
            <a:off x="899775" y="1159050"/>
            <a:ext cx="75648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2000">
                <a:solidFill>
                  <a:srgbClr val="009BDE"/>
                </a:solidFill>
                <a:latin typeface="Rubik"/>
                <a:ea typeface="Rubik"/>
                <a:cs typeface="Rubik"/>
                <a:sym typeface="Rubik"/>
              </a:rPr>
              <a:t>¿Cómo se hace?</a:t>
            </a:r>
            <a:r>
              <a:rPr b="1" lang="es" sz="2000">
                <a:solidFill>
                  <a:srgbClr val="E1446D"/>
                </a:solidFill>
                <a:latin typeface="Rubik"/>
                <a:ea typeface="Rubik"/>
                <a:cs typeface="Rubik"/>
                <a:sym typeface="Rubik"/>
              </a:rPr>
              <a:t> </a:t>
            </a:r>
            <a:endParaRPr sz="1600">
              <a:solidFill>
                <a:srgbClr val="434343"/>
              </a:solidFill>
              <a:latin typeface="Rubik Light"/>
              <a:ea typeface="Rubik Light"/>
              <a:cs typeface="Rubik Light"/>
              <a:sym typeface="Rubik Light"/>
            </a:endParaRPr>
          </a:p>
        </p:txBody>
      </p:sp>
      <p:sp>
        <p:nvSpPr>
          <p:cNvPr id="460" name="Google Shape;460;p91"/>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009BDE"/>
                </a:solidFill>
                <a:latin typeface="Rubik"/>
                <a:ea typeface="Rubik"/>
                <a:cs typeface="Rubik"/>
                <a:sym typeface="Rubik"/>
              </a:rPr>
              <a:t>· DBSCAN</a:t>
            </a:r>
            <a:endParaRPr b="1" sz="2800">
              <a:solidFill>
                <a:srgbClr val="009BDE"/>
              </a:solidFill>
              <a:latin typeface="Rubik"/>
              <a:ea typeface="Rubik"/>
              <a:cs typeface="Rubik"/>
              <a:sym typeface="Rubik"/>
            </a:endParaRPr>
          </a:p>
        </p:txBody>
      </p:sp>
      <p:sp>
        <p:nvSpPr>
          <p:cNvPr id="461" name="Google Shape;461;p91"/>
          <p:cNvSpPr txBox="1"/>
          <p:nvPr/>
        </p:nvSpPr>
        <p:spPr>
          <a:xfrm>
            <a:off x="1624875" y="1610500"/>
            <a:ext cx="4885800" cy="17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1) Se define una distancia epsilon (parámetro) </a:t>
            </a:r>
            <a:r>
              <a:rPr lang="es">
                <a:solidFill>
                  <a:srgbClr val="434343"/>
                </a:solidFill>
                <a:latin typeface="Rubik"/>
                <a:ea typeface="Rubik"/>
                <a:cs typeface="Rubik"/>
                <a:sym typeface="Rubik"/>
              </a:rPr>
              <a:t>como la vecindad de un punto. Se elige un número de puntos mínimos de para considerar un cluster minPoints (parámetro). </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2) Luego se realiza el siguiente proceso sobre todos los puntos del dataset:</a:t>
            </a:r>
            <a:endParaRPr>
              <a:solidFill>
                <a:srgbClr val="434343"/>
              </a:solidFill>
              <a:latin typeface="Rubik"/>
              <a:ea typeface="Rubik"/>
              <a:cs typeface="Rubik"/>
              <a:sym typeface="Rubik"/>
            </a:endParaRPr>
          </a:p>
        </p:txBody>
      </p:sp>
      <p:cxnSp>
        <p:nvCxnSpPr>
          <p:cNvPr id="462" name="Google Shape;462;p91"/>
          <p:cNvCxnSpPr/>
          <p:nvPr/>
        </p:nvCxnSpPr>
        <p:spPr>
          <a:xfrm>
            <a:off x="1543675" y="1610500"/>
            <a:ext cx="0" cy="1617000"/>
          </a:xfrm>
          <a:prstGeom prst="straightConnector1">
            <a:avLst/>
          </a:prstGeom>
          <a:noFill/>
          <a:ln cap="flat" cmpd="sng" w="9525">
            <a:solidFill>
              <a:srgbClr val="009BDE"/>
            </a:solidFill>
            <a:prstDash val="solid"/>
            <a:round/>
            <a:headEnd len="med" w="med" type="none"/>
            <a:tailEnd len="med" w="med" type="none"/>
          </a:ln>
        </p:spPr>
      </p:cxnSp>
      <p:sp>
        <p:nvSpPr>
          <p:cNvPr id="463" name="Google Shape;46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64" name="Google Shape;464;p91"/>
          <p:cNvPicPr preferRelativeResize="0"/>
          <p:nvPr/>
        </p:nvPicPr>
        <p:blipFill rotWithShape="1">
          <a:blip r:embed="rId3">
            <a:alphaModFix/>
          </a:blip>
          <a:srcRect b="0" l="0" r="0" t="0"/>
          <a:stretch/>
        </p:blipFill>
        <p:spPr>
          <a:xfrm>
            <a:off x="6591874" y="1235312"/>
            <a:ext cx="2372777" cy="1711500"/>
          </a:xfrm>
          <a:prstGeom prst="rect">
            <a:avLst/>
          </a:prstGeom>
          <a:noFill/>
          <a:ln>
            <a:noFill/>
          </a:ln>
        </p:spPr>
      </p:pic>
      <p:sp>
        <p:nvSpPr>
          <p:cNvPr id="465" name="Google Shape;465;p91"/>
          <p:cNvSpPr txBox="1"/>
          <p:nvPr/>
        </p:nvSpPr>
        <p:spPr>
          <a:xfrm>
            <a:off x="1949175" y="3160400"/>
            <a:ext cx="6361800" cy="17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Rubik Light"/>
                <a:ea typeface="Rubik Light"/>
                <a:cs typeface="Rubik Light"/>
                <a:sym typeface="Rubik Light"/>
              </a:rPr>
              <a:t>1) Se toma un punto no visitado random. Se identifica si el punto es un ‘core’, es decir, si tiene minPoints en su vecindario. Si no tiene, se lo llama ‘noise’. Este punto se marca como visitado.</a:t>
            </a:r>
            <a:endParaRPr sz="1200">
              <a:solidFill>
                <a:srgbClr val="434343"/>
              </a:solidFill>
              <a:latin typeface="Rubik Light"/>
              <a:ea typeface="Rubik Light"/>
              <a:cs typeface="Rubik Light"/>
              <a:sym typeface="Rubik Light"/>
            </a:endParaRPr>
          </a:p>
          <a:p>
            <a:pPr indent="0" lvl="0" marL="0" rtl="0" algn="l">
              <a:spcBef>
                <a:spcPts val="1000"/>
              </a:spcBef>
              <a:spcAft>
                <a:spcPts val="0"/>
              </a:spcAft>
              <a:buNone/>
            </a:pPr>
            <a:r>
              <a:rPr lang="es" sz="1200">
                <a:solidFill>
                  <a:srgbClr val="434343"/>
                </a:solidFill>
                <a:latin typeface="Rubik Light"/>
                <a:ea typeface="Rubik Light"/>
                <a:cs typeface="Rubik Light"/>
                <a:sym typeface="Rubik Light"/>
              </a:rPr>
              <a:t>2) Si es un core, se le asigna un nuevo cluster y todos los puntos de su vecindario se consideran dentro de su cluster. Si alguno de estos puntos también son cores, este proceso se repite. A los puntos asignados a un cluster que no son core, se los llama ‘border’. Todos se marcan como visitados.</a:t>
            </a:r>
            <a:endParaRPr sz="1200">
              <a:solidFill>
                <a:srgbClr val="434343"/>
              </a:solidFill>
              <a:latin typeface="Rubik Light"/>
              <a:ea typeface="Rubik Light"/>
              <a:cs typeface="Rubik Light"/>
              <a:sym typeface="Rubik Light"/>
            </a:endParaRPr>
          </a:p>
          <a:p>
            <a:pPr indent="0" lvl="0" marL="0" rtl="0" algn="l">
              <a:spcBef>
                <a:spcPts val="1000"/>
              </a:spcBef>
              <a:spcAft>
                <a:spcPts val="1000"/>
              </a:spcAft>
              <a:buNone/>
            </a:pPr>
            <a:r>
              <a:rPr lang="es" sz="1200">
                <a:solidFill>
                  <a:srgbClr val="434343"/>
                </a:solidFill>
                <a:latin typeface="Rubik Light"/>
                <a:ea typeface="Rubik Light"/>
                <a:cs typeface="Rubik Light"/>
                <a:sym typeface="Rubik Light"/>
              </a:rPr>
              <a:t>3) Este proceso se repite hasta que todos los puntos hayan sido visitados.</a:t>
            </a:r>
            <a:endParaRPr sz="1200">
              <a:solidFill>
                <a:srgbClr val="434343"/>
              </a:solidFill>
              <a:latin typeface="Rubik Light"/>
              <a:ea typeface="Rubik Light"/>
              <a:cs typeface="Rubik Light"/>
              <a:sym typeface="Rubik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92"/>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009BDE"/>
                </a:solidFill>
                <a:latin typeface="Rubik"/>
                <a:ea typeface="Rubik"/>
                <a:cs typeface="Rubik"/>
                <a:sym typeface="Rubik"/>
              </a:rPr>
              <a:t>· DBSCAN</a:t>
            </a:r>
            <a:endParaRPr b="1" sz="2800">
              <a:solidFill>
                <a:srgbClr val="009BDE"/>
              </a:solidFill>
              <a:latin typeface="Rubik"/>
              <a:ea typeface="Rubik"/>
              <a:cs typeface="Rubik"/>
              <a:sym typeface="Rubik"/>
            </a:endParaRPr>
          </a:p>
        </p:txBody>
      </p:sp>
      <p:sp>
        <p:nvSpPr>
          <p:cNvPr id="471" name="Google Shape;471;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72" name="Google Shape;472;p92">
            <a:hlinkClick r:id="rId3"/>
          </p:cNvPr>
          <p:cNvPicPr preferRelativeResize="0"/>
          <p:nvPr/>
        </p:nvPicPr>
        <p:blipFill rotWithShape="1">
          <a:blip r:embed="rId4">
            <a:alphaModFix/>
          </a:blip>
          <a:srcRect b="0" l="12103" r="12103" t="0"/>
          <a:stretch/>
        </p:blipFill>
        <p:spPr>
          <a:xfrm>
            <a:off x="6950050" y="2722375"/>
            <a:ext cx="839100" cy="830400"/>
          </a:xfrm>
          <a:prstGeom prst="ellipse">
            <a:avLst/>
          </a:prstGeom>
          <a:noFill/>
          <a:ln>
            <a:noFill/>
          </a:ln>
        </p:spPr>
      </p:pic>
      <p:pic>
        <p:nvPicPr>
          <p:cNvPr id="473" name="Google Shape;473;p92"/>
          <p:cNvPicPr preferRelativeResize="0"/>
          <p:nvPr/>
        </p:nvPicPr>
        <p:blipFill rotWithShape="1">
          <a:blip r:embed="rId5">
            <a:alphaModFix/>
          </a:blip>
          <a:srcRect b="0" l="0" r="0" t="0"/>
          <a:stretch/>
        </p:blipFill>
        <p:spPr>
          <a:xfrm>
            <a:off x="1613875" y="1458400"/>
            <a:ext cx="4134225" cy="2982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79" name="Google Shape;479;p93"/>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
        <p:nvSpPr>
          <p:cNvPr id="480" name="Google Shape;480;p93"/>
          <p:cNvSpPr txBox="1"/>
          <p:nvPr/>
        </p:nvSpPr>
        <p:spPr>
          <a:xfrm>
            <a:off x="1139900" y="987925"/>
            <a:ext cx="7059600" cy="17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0" lang="es" sz="4400" u="none" cap="none" strike="noStrike">
                <a:solidFill>
                  <a:srgbClr val="434343"/>
                </a:solidFill>
                <a:latin typeface="Rubik"/>
                <a:ea typeface="Rubik"/>
                <a:cs typeface="Rubik"/>
                <a:sym typeface="Rubik"/>
              </a:rPr>
              <a:t>¿</a:t>
            </a:r>
            <a:r>
              <a:rPr lang="es" sz="4400">
                <a:solidFill>
                  <a:srgbClr val="434343"/>
                </a:solidFill>
                <a:latin typeface="Rubik"/>
                <a:ea typeface="Rubik"/>
                <a:cs typeface="Rubik"/>
                <a:sym typeface="Rubik"/>
              </a:rPr>
              <a:t>Cómo se comparan K-Means y DBSCAN?</a:t>
            </a:r>
            <a:endParaRPr i="0" sz="4400" u="none" cap="none" strike="noStrike">
              <a:solidFill>
                <a:srgbClr val="434343"/>
              </a:solidFill>
              <a:latin typeface="Rubik"/>
              <a:ea typeface="Rubik"/>
              <a:cs typeface="Rubik"/>
              <a:sym typeface="Rubi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86" name="Google Shape;486;p94"/>
          <p:cNvSpPr txBox="1"/>
          <p:nvPr/>
        </p:nvSpPr>
        <p:spPr>
          <a:xfrm>
            <a:off x="1300800" y="191425"/>
            <a:ext cx="27480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lang="es" sz="3600">
                <a:solidFill>
                  <a:srgbClr val="434343"/>
                </a:solidFill>
                <a:latin typeface="Rubik Medium"/>
                <a:ea typeface="Rubik Medium"/>
                <a:cs typeface="Rubik Medium"/>
                <a:sym typeface="Rubik Medium"/>
              </a:rPr>
              <a:t>K-Means</a:t>
            </a:r>
            <a:endParaRPr i="0" sz="3600" u="none" cap="none" strike="noStrike">
              <a:solidFill>
                <a:srgbClr val="434343"/>
              </a:solidFill>
              <a:latin typeface="Rubik Medium"/>
              <a:ea typeface="Rubik Medium"/>
              <a:cs typeface="Rubik Medium"/>
              <a:sym typeface="Rubik Medium"/>
            </a:endParaRPr>
          </a:p>
        </p:txBody>
      </p:sp>
      <p:sp>
        <p:nvSpPr>
          <p:cNvPr id="487" name="Google Shape;487;p94"/>
          <p:cNvSpPr txBox="1"/>
          <p:nvPr/>
        </p:nvSpPr>
        <p:spPr>
          <a:xfrm>
            <a:off x="4999150" y="191425"/>
            <a:ext cx="27480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lang="es" sz="3600">
                <a:solidFill>
                  <a:srgbClr val="434343"/>
                </a:solidFill>
                <a:latin typeface="Rubik Medium"/>
                <a:ea typeface="Rubik Medium"/>
                <a:cs typeface="Rubik Medium"/>
                <a:sym typeface="Rubik Medium"/>
              </a:rPr>
              <a:t>DBSCAN</a:t>
            </a:r>
            <a:endParaRPr i="0" sz="3600" u="none" cap="none" strike="noStrike">
              <a:solidFill>
                <a:srgbClr val="434343"/>
              </a:solidFill>
              <a:latin typeface="Rubik Medium"/>
              <a:ea typeface="Rubik Medium"/>
              <a:cs typeface="Rubik Medium"/>
              <a:sym typeface="Rubik Medium"/>
            </a:endParaRPr>
          </a:p>
        </p:txBody>
      </p:sp>
      <p:cxnSp>
        <p:nvCxnSpPr>
          <p:cNvPr id="488" name="Google Shape;488;p94"/>
          <p:cNvCxnSpPr/>
          <p:nvPr/>
        </p:nvCxnSpPr>
        <p:spPr>
          <a:xfrm>
            <a:off x="4453900" y="229500"/>
            <a:ext cx="0" cy="4495500"/>
          </a:xfrm>
          <a:prstGeom prst="straightConnector1">
            <a:avLst/>
          </a:prstGeom>
          <a:noFill/>
          <a:ln cap="flat" cmpd="sng" w="9525">
            <a:solidFill>
              <a:srgbClr val="999999"/>
            </a:solidFill>
            <a:prstDash val="solid"/>
            <a:round/>
            <a:headEnd len="med" w="med" type="none"/>
            <a:tailEnd len="med" w="med" type="none"/>
          </a:ln>
        </p:spPr>
      </p:cxnSp>
      <p:sp>
        <p:nvSpPr>
          <p:cNvPr id="489" name="Google Shape;489;p94"/>
          <p:cNvSpPr txBox="1"/>
          <p:nvPr/>
        </p:nvSpPr>
        <p:spPr>
          <a:xfrm>
            <a:off x="879800" y="1061700"/>
            <a:ext cx="3365400" cy="86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Rápido, muy mucho. O(n).</a:t>
            </a:r>
            <a:endParaRPr>
              <a:solidFill>
                <a:srgbClr val="434343"/>
              </a:solidFill>
              <a:latin typeface="Rubik"/>
              <a:ea typeface="Rubik"/>
              <a:cs typeface="Rubik"/>
              <a:sym typeface="Rubik"/>
            </a:endParaRPr>
          </a:p>
          <a:p>
            <a:pPr indent="-317500" lvl="0" marL="457200" rtl="0" algn="l">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No tiene parámetros</a:t>
            </a:r>
            <a:endParaRPr>
              <a:solidFill>
                <a:srgbClr val="434343"/>
              </a:solidFill>
              <a:latin typeface="Rubik"/>
              <a:ea typeface="Rubik"/>
              <a:cs typeface="Rubik"/>
              <a:sym typeface="Rubik"/>
            </a:endParaRPr>
          </a:p>
          <a:p>
            <a:pPr indent="-317500" lvl="0" marL="457200" rtl="0" algn="l">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Fácil asignar nuevas instancias</a:t>
            </a:r>
            <a:endParaRPr>
              <a:solidFill>
                <a:srgbClr val="434343"/>
              </a:solidFill>
              <a:latin typeface="Rubik"/>
              <a:ea typeface="Rubik"/>
              <a:cs typeface="Rubik"/>
              <a:sym typeface="Rubik"/>
            </a:endParaRPr>
          </a:p>
        </p:txBody>
      </p:sp>
      <p:sp>
        <p:nvSpPr>
          <p:cNvPr id="490" name="Google Shape;490;p94"/>
          <p:cNvSpPr txBox="1"/>
          <p:nvPr/>
        </p:nvSpPr>
        <p:spPr>
          <a:xfrm>
            <a:off x="4582275" y="1061700"/>
            <a:ext cx="4310700" cy="86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No hay que elegir el número de clusters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Detecta cualquier forma de clusters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Determina automaticamente datos outliers</a:t>
            </a:r>
            <a:endParaRPr>
              <a:solidFill>
                <a:srgbClr val="434343"/>
              </a:solidFill>
              <a:latin typeface="Rubik"/>
              <a:ea typeface="Rubik"/>
              <a:cs typeface="Rubik"/>
              <a:sym typeface="Rubik"/>
            </a:endParaRPr>
          </a:p>
        </p:txBody>
      </p:sp>
      <p:sp>
        <p:nvSpPr>
          <p:cNvPr id="491" name="Google Shape;491;p94"/>
          <p:cNvSpPr txBox="1"/>
          <p:nvPr/>
        </p:nvSpPr>
        <p:spPr>
          <a:xfrm>
            <a:off x="879800" y="2821325"/>
            <a:ext cx="3365400" cy="86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Hay que definir el número de clusters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Solo funciona bien con clusters tipo esferas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Sensible a outliers (afectan el promedio)</a:t>
            </a:r>
            <a:endParaRPr>
              <a:solidFill>
                <a:srgbClr val="434343"/>
              </a:solidFill>
              <a:latin typeface="Rubik"/>
              <a:ea typeface="Rubik"/>
              <a:cs typeface="Rubik"/>
              <a:sym typeface="Rubik"/>
            </a:endParaRPr>
          </a:p>
        </p:txBody>
      </p:sp>
      <p:sp>
        <p:nvSpPr>
          <p:cNvPr id="492" name="Google Shape;492;p94"/>
          <p:cNvSpPr txBox="1"/>
          <p:nvPr/>
        </p:nvSpPr>
        <p:spPr>
          <a:xfrm>
            <a:off x="4582275" y="2821325"/>
            <a:ext cx="4310700" cy="86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Hay que elegir bien los parámetros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No anda bien si hay clusters de diferentes densidades</a:t>
            </a:r>
            <a:endParaRPr>
              <a:solidFill>
                <a:srgbClr val="434343"/>
              </a:solidFill>
              <a:latin typeface="Rubik"/>
              <a:ea typeface="Rubik"/>
              <a:cs typeface="Rubik"/>
              <a:sym typeface="Rubik"/>
            </a:endParaRPr>
          </a:p>
          <a:p>
            <a:pPr indent="-317500" lvl="0" marL="457200" marR="0" rtl="0" algn="l">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Es computacionalmente más costoso (tarda más)</a:t>
            </a:r>
            <a:endParaRPr>
              <a:solidFill>
                <a:srgbClr val="434343"/>
              </a:solidFill>
              <a:latin typeface="Rubik"/>
              <a:ea typeface="Rubik"/>
              <a:cs typeface="Rubik"/>
              <a:sym typeface="Rubik"/>
            </a:endParaRPr>
          </a:p>
        </p:txBody>
      </p:sp>
      <p:pic>
        <p:nvPicPr>
          <p:cNvPr id="493" name="Google Shape;493;p94"/>
          <p:cNvPicPr preferRelativeResize="0"/>
          <p:nvPr/>
        </p:nvPicPr>
        <p:blipFill>
          <a:blip r:embed="rId3">
            <a:alphaModFix/>
          </a:blip>
          <a:stretch>
            <a:fillRect/>
          </a:stretch>
        </p:blipFill>
        <p:spPr>
          <a:xfrm>
            <a:off x="387275" y="1061700"/>
            <a:ext cx="548700" cy="548700"/>
          </a:xfrm>
          <a:prstGeom prst="rect">
            <a:avLst/>
          </a:prstGeom>
          <a:noFill/>
          <a:ln>
            <a:noFill/>
          </a:ln>
        </p:spPr>
      </p:pic>
      <p:pic>
        <p:nvPicPr>
          <p:cNvPr id="494" name="Google Shape;494;p94"/>
          <p:cNvPicPr preferRelativeResize="0"/>
          <p:nvPr/>
        </p:nvPicPr>
        <p:blipFill>
          <a:blip r:embed="rId3">
            <a:alphaModFix/>
          </a:blip>
          <a:stretch>
            <a:fillRect/>
          </a:stretch>
        </p:blipFill>
        <p:spPr>
          <a:xfrm flipH="1" rot="10800000">
            <a:off x="387275" y="2902525"/>
            <a:ext cx="548700" cy="5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95"/>
          <p:cNvSpPr txBox="1"/>
          <p:nvPr/>
        </p:nvSpPr>
        <p:spPr>
          <a:xfrm>
            <a:off x="899775" y="1159050"/>
            <a:ext cx="75648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2000">
                <a:solidFill>
                  <a:srgbClr val="009BDE"/>
                </a:solidFill>
                <a:latin typeface="Rubik"/>
                <a:ea typeface="Rubik"/>
                <a:cs typeface="Rubik"/>
                <a:sym typeface="Rubik"/>
              </a:rPr>
              <a:t>¿Cómo funcionan?</a:t>
            </a:r>
            <a:r>
              <a:rPr b="1" lang="es" sz="2000">
                <a:solidFill>
                  <a:srgbClr val="E1446D"/>
                </a:solidFill>
                <a:latin typeface="Rubik"/>
                <a:ea typeface="Rubik"/>
                <a:cs typeface="Rubik"/>
                <a:sym typeface="Rubik"/>
              </a:rPr>
              <a:t> </a:t>
            </a:r>
            <a:endParaRPr sz="1600">
              <a:solidFill>
                <a:srgbClr val="434343"/>
              </a:solidFill>
              <a:latin typeface="Rubik Light"/>
              <a:ea typeface="Rubik Light"/>
              <a:cs typeface="Rubik Light"/>
              <a:sym typeface="Rubik Light"/>
            </a:endParaRPr>
          </a:p>
        </p:txBody>
      </p:sp>
      <p:sp>
        <p:nvSpPr>
          <p:cNvPr id="500" name="Google Shape;500;p95"/>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Clustering </a:t>
            </a:r>
            <a:r>
              <a:rPr b="1" lang="es" sz="2800">
                <a:solidFill>
                  <a:srgbClr val="009BDE"/>
                </a:solidFill>
                <a:latin typeface="Rubik"/>
                <a:ea typeface="Rubik"/>
                <a:cs typeface="Rubik"/>
                <a:sym typeface="Rubik"/>
              </a:rPr>
              <a:t>· K-Means vs. DBSCAN</a:t>
            </a:r>
            <a:endParaRPr b="1" sz="2800">
              <a:solidFill>
                <a:srgbClr val="009BDE"/>
              </a:solidFill>
              <a:latin typeface="Rubik"/>
              <a:ea typeface="Rubik"/>
              <a:cs typeface="Rubik"/>
              <a:sym typeface="Rubik"/>
            </a:endParaRPr>
          </a:p>
        </p:txBody>
      </p:sp>
      <p:sp>
        <p:nvSpPr>
          <p:cNvPr id="501" name="Google Shape;501;p95"/>
          <p:cNvSpPr txBox="1"/>
          <p:nvPr/>
        </p:nvSpPr>
        <p:spPr>
          <a:xfrm>
            <a:off x="899775" y="1610500"/>
            <a:ext cx="3066000" cy="17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Light"/>
                <a:ea typeface="Rubik Light"/>
                <a:cs typeface="Rubik Light"/>
                <a:sym typeface="Rubik Light"/>
              </a:rPr>
              <a:t>Es muy común ver este tipo de representaciones de los métodos, donde muestra cómo categorizan distintos datasets y cuanto tardan en hacerlo.</a:t>
            </a:r>
            <a:endParaRPr sz="1800">
              <a:solidFill>
                <a:srgbClr val="434343"/>
              </a:solidFill>
              <a:latin typeface="Rubik Light"/>
              <a:ea typeface="Rubik Light"/>
              <a:cs typeface="Rubik Light"/>
              <a:sym typeface="Rubik Light"/>
            </a:endParaRPr>
          </a:p>
        </p:txBody>
      </p:sp>
      <p:sp>
        <p:nvSpPr>
          <p:cNvPr id="502" name="Google Shape;502;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03" name="Google Shape;503;p95"/>
          <p:cNvPicPr preferRelativeResize="0"/>
          <p:nvPr/>
        </p:nvPicPr>
        <p:blipFill rotWithShape="1">
          <a:blip r:embed="rId3">
            <a:alphaModFix/>
          </a:blip>
          <a:srcRect b="0" l="0" r="59243" t="0"/>
          <a:stretch/>
        </p:blipFill>
        <p:spPr>
          <a:xfrm>
            <a:off x="4572000" y="944950"/>
            <a:ext cx="1971928" cy="4131000"/>
          </a:xfrm>
          <a:prstGeom prst="rect">
            <a:avLst/>
          </a:prstGeom>
          <a:noFill/>
          <a:ln>
            <a:noFill/>
          </a:ln>
        </p:spPr>
      </p:pic>
      <p:pic>
        <p:nvPicPr>
          <p:cNvPr id="504" name="Google Shape;504;p95"/>
          <p:cNvPicPr preferRelativeResize="0"/>
          <p:nvPr/>
        </p:nvPicPr>
        <p:blipFill rotWithShape="1">
          <a:blip r:embed="rId3">
            <a:alphaModFix/>
          </a:blip>
          <a:srcRect b="0" l="78795" r="0" t="0"/>
          <a:stretch/>
        </p:blipFill>
        <p:spPr>
          <a:xfrm>
            <a:off x="6522973" y="944950"/>
            <a:ext cx="1025927" cy="4131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96"/>
          <p:cNvSpPr txBox="1"/>
          <p:nvPr>
            <p:ph type="title"/>
          </p:nvPr>
        </p:nvSpPr>
        <p:spPr>
          <a:xfrm>
            <a:off x="729450" y="587675"/>
            <a:ext cx="57153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2400"/>
              <a:t>Aprendizaje No Supervisado</a:t>
            </a:r>
            <a:endParaRPr b="0" sz="2400"/>
          </a:p>
          <a:p>
            <a:pPr indent="0" lvl="0" marL="0" rtl="0" algn="l">
              <a:spcBef>
                <a:spcPts val="0"/>
              </a:spcBef>
              <a:spcAft>
                <a:spcPts val="0"/>
              </a:spcAft>
              <a:buNone/>
            </a:pPr>
            <a:r>
              <a:rPr lang="es"/>
              <a:t>Evaluación de clusters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97"/>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Evaluación: </a:t>
            </a:r>
            <a:r>
              <a:rPr b="1" lang="es" sz="2800">
                <a:solidFill>
                  <a:srgbClr val="E1446D"/>
                </a:solidFill>
                <a:latin typeface="Rubik"/>
                <a:ea typeface="Rubik"/>
                <a:cs typeface="Rubik"/>
                <a:sym typeface="Rubik"/>
              </a:rPr>
              <a:t>Distancia al centroide</a:t>
            </a:r>
            <a:endParaRPr b="1" sz="2800">
              <a:solidFill>
                <a:srgbClr val="E1446D"/>
              </a:solidFill>
              <a:latin typeface="Rubik"/>
              <a:ea typeface="Rubik"/>
              <a:cs typeface="Rubik"/>
              <a:sym typeface="Rubik"/>
            </a:endParaRPr>
          </a:p>
        </p:txBody>
      </p:sp>
      <p:sp>
        <p:nvSpPr>
          <p:cNvPr id="515" name="Google Shape;515;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16" name="Google Shape;516;p97"/>
          <p:cNvSpPr/>
          <p:nvPr/>
        </p:nvSpPr>
        <p:spPr>
          <a:xfrm>
            <a:off x="5617625" y="1887750"/>
            <a:ext cx="3018600" cy="1228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97"/>
          <p:cNvSpPr txBox="1"/>
          <p:nvPr/>
        </p:nvSpPr>
        <p:spPr>
          <a:xfrm>
            <a:off x="899775" y="1159050"/>
            <a:ext cx="78555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la </a:t>
            </a:r>
            <a:r>
              <a:rPr lang="es" sz="1600">
                <a:solidFill>
                  <a:srgbClr val="E1446D"/>
                </a:solidFill>
                <a:latin typeface="Rubik Light"/>
                <a:ea typeface="Rubik Light"/>
                <a:cs typeface="Rubik Light"/>
                <a:sym typeface="Rubik Light"/>
              </a:rPr>
              <a:t>validación e interpretación de clusters en un dataset.</a:t>
            </a:r>
            <a:endParaRPr sz="1600">
              <a:solidFill>
                <a:srgbClr val="E1446D"/>
              </a:solidFill>
              <a:latin typeface="Rubik Light"/>
              <a:ea typeface="Rubik Light"/>
              <a:cs typeface="Rubik Light"/>
              <a:sym typeface="Rubik Light"/>
            </a:endParaRPr>
          </a:p>
        </p:txBody>
      </p:sp>
      <p:sp>
        <p:nvSpPr>
          <p:cNvPr id="518" name="Google Shape;518;p97"/>
          <p:cNvSpPr txBox="1"/>
          <p:nvPr/>
        </p:nvSpPr>
        <p:spPr>
          <a:xfrm>
            <a:off x="5867475" y="2042550"/>
            <a:ext cx="2652900" cy="8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cap="none" strike="noStrik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98"/>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Evaluación: </a:t>
            </a:r>
            <a:r>
              <a:rPr b="1" lang="es" sz="2800">
                <a:solidFill>
                  <a:srgbClr val="E1446D"/>
                </a:solidFill>
                <a:latin typeface="Rubik"/>
                <a:ea typeface="Rubik"/>
                <a:cs typeface="Rubik"/>
                <a:sym typeface="Rubik"/>
              </a:rPr>
              <a:t>Distancia al centroide</a:t>
            </a:r>
            <a:endParaRPr b="1" sz="2800">
              <a:solidFill>
                <a:srgbClr val="E1446D"/>
              </a:solidFill>
              <a:latin typeface="Rubik"/>
              <a:ea typeface="Rubik"/>
              <a:cs typeface="Rubik"/>
              <a:sym typeface="Rubik"/>
            </a:endParaRPr>
          </a:p>
        </p:txBody>
      </p:sp>
      <p:sp>
        <p:nvSpPr>
          <p:cNvPr id="524" name="Google Shape;524;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25" name="Google Shape;525;p98"/>
          <p:cNvSpPr/>
          <p:nvPr/>
        </p:nvSpPr>
        <p:spPr>
          <a:xfrm>
            <a:off x="5617625" y="1887750"/>
            <a:ext cx="3018600" cy="1228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98"/>
          <p:cNvSpPr txBox="1"/>
          <p:nvPr/>
        </p:nvSpPr>
        <p:spPr>
          <a:xfrm>
            <a:off x="899775" y="1159050"/>
            <a:ext cx="78555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la </a:t>
            </a:r>
            <a:r>
              <a:rPr lang="es" sz="1600">
                <a:solidFill>
                  <a:srgbClr val="E1446D"/>
                </a:solidFill>
                <a:latin typeface="Rubik Light"/>
                <a:ea typeface="Rubik Light"/>
                <a:cs typeface="Rubik Light"/>
                <a:sym typeface="Rubik Light"/>
              </a:rPr>
              <a:t>validación e interpretación de clusters en un dataset.</a:t>
            </a:r>
            <a:endParaRPr sz="1600">
              <a:solidFill>
                <a:srgbClr val="E1446D"/>
              </a:solidFill>
              <a:latin typeface="Rubik Light"/>
              <a:ea typeface="Rubik Light"/>
              <a:cs typeface="Rubik Light"/>
              <a:sym typeface="Rubik Light"/>
            </a:endParaRPr>
          </a:p>
        </p:txBody>
      </p:sp>
      <p:sp>
        <p:nvSpPr>
          <p:cNvPr id="527" name="Google Shape;527;p98"/>
          <p:cNvSpPr txBox="1"/>
          <p:nvPr/>
        </p:nvSpPr>
        <p:spPr>
          <a:xfrm>
            <a:off x="5867475" y="2042550"/>
            <a:ext cx="2652900" cy="8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cap="none" strike="noStrik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p:txBody>
      </p:sp>
      <p:pic>
        <p:nvPicPr>
          <p:cNvPr descr="d(i) =  \| \mathbf{X_i - Cj} \| ^{2}" id="528" name="Google Shape;528;p98" title="MathEquation,#000000"/>
          <p:cNvPicPr preferRelativeResize="0"/>
          <p:nvPr/>
        </p:nvPicPr>
        <p:blipFill rotWithShape="1">
          <a:blip r:embed="rId3">
            <a:alphaModFix/>
          </a:blip>
          <a:srcRect b="0" l="0" r="0" t="0"/>
          <a:stretch/>
        </p:blipFill>
        <p:spPr>
          <a:xfrm>
            <a:off x="1244498" y="2160413"/>
            <a:ext cx="3327500" cy="515775"/>
          </a:xfrm>
          <a:prstGeom prst="rect">
            <a:avLst/>
          </a:prstGeom>
          <a:noFill/>
          <a:ln>
            <a:noFill/>
          </a:ln>
        </p:spPr>
      </p:pic>
      <p:sp>
        <p:nvSpPr>
          <p:cNvPr id="529" name="Google Shape;529;p98"/>
          <p:cNvSpPr txBox="1"/>
          <p:nvPr/>
        </p:nvSpPr>
        <p:spPr>
          <a:xfrm>
            <a:off x="1890825" y="3449200"/>
            <a:ext cx="944700" cy="397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i="0" lang="es" sz="1400" u="none" cap="none" strike="noStrike">
                <a:solidFill>
                  <a:srgbClr val="E1446D"/>
                </a:solidFill>
                <a:latin typeface="Rubik"/>
                <a:ea typeface="Rubik"/>
                <a:cs typeface="Rubik"/>
                <a:sym typeface="Rubik"/>
              </a:rPr>
              <a:t>Posción del dato i</a:t>
            </a:r>
            <a:endParaRPr i="0" sz="1400" u="none" cap="none" strike="noStrike">
              <a:solidFill>
                <a:srgbClr val="E1446D"/>
              </a:solidFill>
              <a:latin typeface="Rubik"/>
              <a:ea typeface="Rubik"/>
              <a:cs typeface="Rubik"/>
              <a:sym typeface="Rubik"/>
            </a:endParaRPr>
          </a:p>
        </p:txBody>
      </p:sp>
      <p:sp>
        <p:nvSpPr>
          <p:cNvPr id="530" name="Google Shape;530;p98"/>
          <p:cNvSpPr txBox="1"/>
          <p:nvPr/>
        </p:nvSpPr>
        <p:spPr>
          <a:xfrm>
            <a:off x="3889350" y="3449188"/>
            <a:ext cx="2034600" cy="6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0" lang="es" sz="1400" u="none" cap="none" strike="noStrike">
                <a:solidFill>
                  <a:srgbClr val="E1446D"/>
                </a:solidFill>
                <a:latin typeface="Rubik"/>
                <a:ea typeface="Rubik"/>
                <a:cs typeface="Rubik"/>
                <a:sym typeface="Rubik"/>
              </a:rPr>
              <a:t>Posción del centoride mas cercano</a:t>
            </a:r>
            <a:endParaRPr i="0" sz="1400" u="none" cap="none" strike="noStrike">
              <a:solidFill>
                <a:srgbClr val="E1446D"/>
              </a:solidFill>
              <a:latin typeface="Rubik"/>
              <a:ea typeface="Rubik"/>
              <a:cs typeface="Rubik"/>
              <a:sym typeface="Rubik"/>
            </a:endParaRPr>
          </a:p>
        </p:txBody>
      </p:sp>
      <p:cxnSp>
        <p:nvCxnSpPr>
          <p:cNvPr id="531" name="Google Shape;531;p98"/>
          <p:cNvCxnSpPr>
            <a:stCxn id="528" idx="2"/>
          </p:cNvCxnSpPr>
          <p:nvPr/>
        </p:nvCxnSpPr>
        <p:spPr>
          <a:xfrm>
            <a:off x="2908248" y="2676188"/>
            <a:ext cx="0" cy="1333500"/>
          </a:xfrm>
          <a:prstGeom prst="straightConnector1">
            <a:avLst/>
          </a:prstGeom>
          <a:noFill/>
          <a:ln cap="flat" cmpd="sng" w="9525">
            <a:solidFill>
              <a:srgbClr val="E1446D"/>
            </a:solidFill>
            <a:prstDash val="solid"/>
            <a:round/>
            <a:headEnd len="med" w="med" type="none"/>
            <a:tailEnd len="med" w="med" type="none"/>
          </a:ln>
        </p:spPr>
      </p:cxnSp>
      <p:cxnSp>
        <p:nvCxnSpPr>
          <p:cNvPr id="532" name="Google Shape;532;p98"/>
          <p:cNvCxnSpPr/>
          <p:nvPr/>
        </p:nvCxnSpPr>
        <p:spPr>
          <a:xfrm>
            <a:off x="3839673" y="2676188"/>
            <a:ext cx="0" cy="1333500"/>
          </a:xfrm>
          <a:prstGeom prst="straightConnector1">
            <a:avLst/>
          </a:prstGeom>
          <a:noFill/>
          <a:ln cap="flat" cmpd="sng" w="9525">
            <a:solidFill>
              <a:srgbClr val="E1446D"/>
            </a:solidFill>
            <a:prstDash val="solid"/>
            <a:round/>
            <a:headEnd len="med" w="med" type="none"/>
            <a:tailEnd len="med" w="med" type="none"/>
          </a:ln>
        </p:spPr>
      </p:cxnSp>
      <p:sp>
        <p:nvSpPr>
          <p:cNvPr id="533" name="Google Shape;533;p98"/>
          <p:cNvSpPr txBox="1"/>
          <p:nvPr/>
        </p:nvSpPr>
        <p:spPr>
          <a:xfrm>
            <a:off x="766850" y="2808200"/>
            <a:ext cx="1336200" cy="39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s">
                <a:solidFill>
                  <a:srgbClr val="E1446D"/>
                </a:solidFill>
                <a:latin typeface="Rubik"/>
                <a:ea typeface="Rubik"/>
                <a:cs typeface="Rubik"/>
                <a:sym typeface="Rubik"/>
              </a:rPr>
              <a:t>Distancia de cada dato</a:t>
            </a:r>
            <a:endParaRPr b="1" i="0" sz="1400" u="none" cap="none" strike="noStrike">
              <a:solidFill>
                <a:srgbClr val="E1446D"/>
              </a:solidFill>
              <a:latin typeface="Rubik"/>
              <a:ea typeface="Rubik"/>
              <a:cs typeface="Rubik"/>
              <a:sym typeface="Rubik"/>
            </a:endParaRPr>
          </a:p>
        </p:txBody>
      </p:sp>
      <p:cxnSp>
        <p:nvCxnSpPr>
          <p:cNvPr id="534" name="Google Shape;534;p98"/>
          <p:cNvCxnSpPr/>
          <p:nvPr/>
        </p:nvCxnSpPr>
        <p:spPr>
          <a:xfrm rot="10800000">
            <a:off x="1008175" y="2808200"/>
            <a:ext cx="803700" cy="0"/>
          </a:xfrm>
          <a:prstGeom prst="straightConnector1">
            <a:avLst/>
          </a:prstGeom>
          <a:noFill/>
          <a:ln cap="flat" cmpd="sng" w="9525">
            <a:solidFill>
              <a:srgbClr val="E1446D"/>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40" name="Google Shape;540;p99"/>
          <p:cNvSpPr/>
          <p:nvPr/>
        </p:nvSpPr>
        <p:spPr>
          <a:xfrm>
            <a:off x="5617625" y="1887750"/>
            <a:ext cx="3018600" cy="1228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99"/>
          <p:cNvSpPr txBox="1"/>
          <p:nvPr/>
        </p:nvSpPr>
        <p:spPr>
          <a:xfrm>
            <a:off x="899775" y="1159050"/>
            <a:ext cx="78555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a:t>
            </a:r>
            <a:r>
              <a:rPr lang="es" sz="1600">
                <a:solidFill>
                  <a:srgbClr val="E1446D"/>
                </a:solidFill>
                <a:latin typeface="Rubik Light"/>
                <a:ea typeface="Rubik Light"/>
                <a:cs typeface="Rubik Light"/>
                <a:sym typeface="Rubik Light"/>
              </a:rPr>
              <a:t>evaluar qué tan bien resulta el clustereo en K-Means.</a:t>
            </a:r>
            <a:endParaRPr sz="1600">
              <a:solidFill>
                <a:srgbClr val="E1446D"/>
              </a:solidFill>
              <a:latin typeface="Rubik Light"/>
              <a:ea typeface="Rubik Light"/>
              <a:cs typeface="Rubik Light"/>
              <a:sym typeface="Rubik Light"/>
            </a:endParaRPr>
          </a:p>
        </p:txBody>
      </p:sp>
      <p:sp>
        <p:nvSpPr>
          <p:cNvPr id="542" name="Google Shape;542;p99"/>
          <p:cNvSpPr txBox="1"/>
          <p:nvPr/>
        </p:nvSpPr>
        <p:spPr>
          <a:xfrm>
            <a:off x="5867475" y="2042550"/>
            <a:ext cx="2652900" cy="8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cap="none" strike="noStrik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p:txBody>
      </p:sp>
      <p:sp>
        <p:nvSpPr>
          <p:cNvPr id="543" name="Google Shape;543;p99"/>
          <p:cNvSpPr txBox="1"/>
          <p:nvPr/>
        </p:nvSpPr>
        <p:spPr>
          <a:xfrm>
            <a:off x="899775" y="299275"/>
            <a:ext cx="8075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Evaluación: Distancia al centroide </a:t>
            </a:r>
            <a:r>
              <a:rPr b="1" lang="es" sz="2800">
                <a:solidFill>
                  <a:srgbClr val="E1446D"/>
                </a:solidFill>
                <a:latin typeface="Rubik"/>
                <a:ea typeface="Rubik"/>
                <a:cs typeface="Rubik"/>
                <a:sym typeface="Rubik"/>
              </a:rPr>
              <a:t>(K-Means)</a:t>
            </a:r>
            <a:endParaRPr b="1" sz="2800">
              <a:solidFill>
                <a:srgbClr val="E1446D"/>
              </a:solidFill>
              <a:latin typeface="Rubik"/>
              <a:ea typeface="Rubik"/>
              <a:cs typeface="Rubik"/>
              <a:sym typeface="Rubi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49" name="Google Shape;549;p100"/>
          <p:cNvSpPr/>
          <p:nvPr/>
        </p:nvSpPr>
        <p:spPr>
          <a:xfrm>
            <a:off x="5617625" y="1887750"/>
            <a:ext cx="3018600" cy="1228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0"/>
          <p:cNvSpPr txBox="1"/>
          <p:nvPr/>
        </p:nvSpPr>
        <p:spPr>
          <a:xfrm>
            <a:off x="899775" y="1159050"/>
            <a:ext cx="78555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a:t>
            </a:r>
            <a:r>
              <a:rPr lang="es" sz="1600">
                <a:solidFill>
                  <a:srgbClr val="E1446D"/>
                </a:solidFill>
                <a:latin typeface="Rubik Light"/>
                <a:ea typeface="Rubik Light"/>
                <a:cs typeface="Rubik Light"/>
                <a:sym typeface="Rubik Light"/>
              </a:rPr>
              <a:t>evaluar qué tan bien resulta el clustereo en K-Means.</a:t>
            </a:r>
            <a:endParaRPr sz="1600">
              <a:solidFill>
                <a:srgbClr val="E1446D"/>
              </a:solidFill>
              <a:latin typeface="Rubik Light"/>
              <a:ea typeface="Rubik Light"/>
              <a:cs typeface="Rubik Light"/>
              <a:sym typeface="Rubik Light"/>
            </a:endParaRPr>
          </a:p>
        </p:txBody>
      </p:sp>
      <p:sp>
        <p:nvSpPr>
          <p:cNvPr id="551" name="Google Shape;551;p100"/>
          <p:cNvSpPr txBox="1"/>
          <p:nvPr/>
        </p:nvSpPr>
        <p:spPr>
          <a:xfrm>
            <a:off x="5867475" y="2042550"/>
            <a:ext cx="2652900" cy="8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cap="none" strike="noStrik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p:txBody>
      </p:sp>
      <p:sp>
        <p:nvSpPr>
          <p:cNvPr id="552" name="Google Shape;552;p100"/>
          <p:cNvSpPr txBox="1"/>
          <p:nvPr/>
        </p:nvSpPr>
        <p:spPr>
          <a:xfrm>
            <a:off x="766850" y="2808200"/>
            <a:ext cx="1336200" cy="39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s">
                <a:solidFill>
                  <a:srgbClr val="E1446D"/>
                </a:solidFill>
                <a:latin typeface="Rubik"/>
                <a:ea typeface="Rubik"/>
                <a:cs typeface="Rubik"/>
                <a:sym typeface="Rubik"/>
              </a:rPr>
              <a:t>Distancia media total</a:t>
            </a:r>
            <a:endParaRPr b="1" i="0" sz="1400" u="none" cap="none" strike="noStrike">
              <a:solidFill>
                <a:srgbClr val="E1446D"/>
              </a:solidFill>
              <a:latin typeface="Rubik"/>
              <a:ea typeface="Rubik"/>
              <a:cs typeface="Rubik"/>
              <a:sym typeface="Rubik"/>
            </a:endParaRPr>
          </a:p>
        </p:txBody>
      </p:sp>
      <p:cxnSp>
        <p:nvCxnSpPr>
          <p:cNvPr id="553" name="Google Shape;553;p100"/>
          <p:cNvCxnSpPr/>
          <p:nvPr/>
        </p:nvCxnSpPr>
        <p:spPr>
          <a:xfrm rot="10800000">
            <a:off x="1008175" y="2808200"/>
            <a:ext cx="803700" cy="0"/>
          </a:xfrm>
          <a:prstGeom prst="straightConnector1">
            <a:avLst/>
          </a:prstGeom>
          <a:noFill/>
          <a:ln cap="flat" cmpd="sng" w="9525">
            <a:solidFill>
              <a:srgbClr val="E1446D"/>
            </a:solidFill>
            <a:prstDash val="solid"/>
            <a:round/>
            <a:headEnd len="med" w="med" type="none"/>
            <a:tailEnd len="med" w="med" type="none"/>
          </a:ln>
        </p:spPr>
      </p:cxnSp>
      <p:pic>
        <p:nvPicPr>
          <p:cNvPr descr="D =  \frac{1}{N} \sum_{i=1}^N d(i)" id="554" name="Google Shape;554;p100" title="MathEquation,#000000"/>
          <p:cNvPicPr preferRelativeResize="0"/>
          <p:nvPr/>
        </p:nvPicPr>
        <p:blipFill rotWithShape="1">
          <a:blip r:embed="rId3">
            <a:alphaModFix/>
          </a:blip>
          <a:srcRect b="0" l="0" r="0" t="0"/>
          <a:stretch/>
        </p:blipFill>
        <p:spPr>
          <a:xfrm>
            <a:off x="1168563" y="2106425"/>
            <a:ext cx="2813726" cy="569775"/>
          </a:xfrm>
          <a:prstGeom prst="rect">
            <a:avLst/>
          </a:prstGeom>
          <a:noFill/>
          <a:ln>
            <a:noFill/>
          </a:ln>
        </p:spPr>
      </p:pic>
      <p:sp>
        <p:nvSpPr>
          <p:cNvPr id="555" name="Google Shape;555;p100"/>
          <p:cNvSpPr txBox="1"/>
          <p:nvPr/>
        </p:nvSpPr>
        <p:spPr>
          <a:xfrm>
            <a:off x="899775" y="299275"/>
            <a:ext cx="8075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Evaluación: Distancia al centroide </a:t>
            </a:r>
            <a:r>
              <a:rPr b="1" lang="es" sz="2800">
                <a:solidFill>
                  <a:srgbClr val="E1446D"/>
                </a:solidFill>
                <a:latin typeface="Rubik"/>
                <a:ea typeface="Rubik"/>
                <a:cs typeface="Rubik"/>
                <a:sym typeface="Rubik"/>
              </a:rPr>
              <a:t>(K-Means)</a:t>
            </a:r>
            <a:endParaRPr b="1" sz="2800">
              <a:solidFill>
                <a:srgbClr val="E1446D"/>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7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s"/>
              <a:t>‹#›</a:t>
            </a:fld>
            <a:endParaRPr/>
          </a:p>
        </p:txBody>
      </p:sp>
      <p:graphicFrame>
        <p:nvGraphicFramePr>
          <p:cNvPr id="323" name="Google Shape;323;p74"/>
          <p:cNvGraphicFramePr/>
          <p:nvPr/>
        </p:nvGraphicFramePr>
        <p:xfrm>
          <a:off x="833125" y="1519500"/>
          <a:ext cx="3000000" cy="3000000"/>
        </p:xfrm>
        <a:graphic>
          <a:graphicData uri="http://schemas.openxmlformats.org/drawingml/2006/table">
            <a:tbl>
              <a:tblPr>
                <a:noFill/>
                <a:tableStyleId>{8DB51411-C070-4D41-8FFC-D8BDB3570CC3}</a:tableStyleId>
              </a:tblPr>
              <a:tblGrid>
                <a:gridCol w="6455650"/>
              </a:tblGrid>
              <a:tr h="381000">
                <a:tc>
                  <a:txBody>
                    <a:bodyPr/>
                    <a:lstStyle/>
                    <a:p>
                      <a:pPr indent="0" lvl="0" marL="0" marR="0" rtl="0" algn="l">
                        <a:lnSpc>
                          <a:spcPct val="100000"/>
                        </a:lnSpc>
                        <a:spcBef>
                          <a:spcPts val="0"/>
                        </a:spcBef>
                        <a:spcAft>
                          <a:spcPts val="0"/>
                        </a:spcAft>
                        <a:buNone/>
                      </a:pPr>
                      <a:r>
                        <a:rPr lang="es">
                          <a:solidFill>
                            <a:srgbClr val="434343"/>
                          </a:solidFill>
                          <a:latin typeface="Rubik"/>
                          <a:ea typeface="Rubik"/>
                          <a:cs typeface="Rubik"/>
                          <a:sym typeface="Rubik"/>
                        </a:rPr>
                        <a:t>¿Cómo anduvieron?</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s">
                          <a:solidFill>
                            <a:srgbClr val="434343"/>
                          </a:solidFill>
                          <a:latin typeface="Rubik"/>
                          <a:ea typeface="Rubik"/>
                          <a:cs typeface="Rubik"/>
                          <a:sym typeface="Rubik"/>
                        </a:rPr>
                        <a:t>Actividad: Data Science en mi vida</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None/>
                      </a:pPr>
                      <a:r>
                        <a:rPr lang="es">
                          <a:solidFill>
                            <a:srgbClr val="434343"/>
                          </a:solidFill>
                          <a:latin typeface="Rubik"/>
                          <a:ea typeface="Rubik"/>
                          <a:cs typeface="Rubik"/>
                          <a:sym typeface="Rubik"/>
                        </a:rPr>
                        <a:t>Repaso: Aprendizaje no supervisado</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Explicación: Evaluación de clusters</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Break</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Hands-On</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solidFill>
                            <a:srgbClr val="434343"/>
                          </a:solidFill>
                          <a:latin typeface="Rubik"/>
                          <a:ea typeface="Rubik"/>
                          <a:cs typeface="Rubik"/>
                          <a:sym typeface="Rubik"/>
                        </a:rPr>
                        <a:t>Cierre</a:t>
                      </a:r>
                      <a:endParaRPr>
                        <a:solidFill>
                          <a:srgbClr val="434343"/>
                        </a:solidFill>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101"/>
          <p:cNvSpPr txBox="1"/>
          <p:nvPr/>
        </p:nvSpPr>
        <p:spPr>
          <a:xfrm>
            <a:off x="899775" y="299275"/>
            <a:ext cx="8075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Evaluación: Distancia al centroide </a:t>
            </a:r>
            <a:r>
              <a:rPr b="1" lang="es" sz="2800">
                <a:solidFill>
                  <a:srgbClr val="E1446D"/>
                </a:solidFill>
                <a:latin typeface="Rubik"/>
                <a:ea typeface="Rubik"/>
                <a:cs typeface="Rubik"/>
                <a:sym typeface="Rubik"/>
              </a:rPr>
              <a:t>(K-Means)</a:t>
            </a:r>
            <a:endParaRPr b="1" sz="2800">
              <a:solidFill>
                <a:srgbClr val="E1446D"/>
              </a:solidFill>
              <a:latin typeface="Rubik"/>
              <a:ea typeface="Rubik"/>
              <a:cs typeface="Rubik"/>
              <a:sym typeface="Rubik"/>
            </a:endParaRPr>
          </a:p>
        </p:txBody>
      </p:sp>
      <p:sp>
        <p:nvSpPr>
          <p:cNvPr id="561" name="Google Shape;561;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62" name="Google Shape;562;p101"/>
          <p:cNvSpPr/>
          <p:nvPr/>
        </p:nvSpPr>
        <p:spPr>
          <a:xfrm>
            <a:off x="5617625" y="1629025"/>
            <a:ext cx="3018600" cy="1228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01"/>
          <p:cNvSpPr txBox="1"/>
          <p:nvPr/>
        </p:nvSpPr>
        <p:spPr>
          <a:xfrm>
            <a:off x="899775" y="1159050"/>
            <a:ext cx="78555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a:t>
            </a:r>
            <a:r>
              <a:rPr lang="es" sz="1600">
                <a:solidFill>
                  <a:srgbClr val="E1446D"/>
                </a:solidFill>
                <a:latin typeface="Rubik Light"/>
                <a:ea typeface="Rubik Light"/>
                <a:cs typeface="Rubik Light"/>
                <a:sym typeface="Rubik Light"/>
              </a:rPr>
              <a:t>evaluar qué tan bien resulta el clustereo en K-Means.</a:t>
            </a:r>
            <a:endParaRPr sz="1600">
              <a:solidFill>
                <a:srgbClr val="E1446D"/>
              </a:solidFill>
              <a:latin typeface="Rubik Light"/>
              <a:ea typeface="Rubik Light"/>
              <a:cs typeface="Rubik Light"/>
              <a:sym typeface="Rubik Light"/>
            </a:endParaRPr>
          </a:p>
        </p:txBody>
      </p:sp>
      <p:sp>
        <p:nvSpPr>
          <p:cNvPr id="564" name="Google Shape;564;p101"/>
          <p:cNvSpPr txBox="1"/>
          <p:nvPr/>
        </p:nvSpPr>
        <p:spPr>
          <a:xfrm>
            <a:off x="5867475" y="1783825"/>
            <a:ext cx="2652900" cy="8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cap="none" strike="noStrik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p:txBody>
      </p:sp>
      <p:pic>
        <p:nvPicPr>
          <p:cNvPr id="565" name="Google Shape;565;p101"/>
          <p:cNvPicPr preferRelativeResize="0"/>
          <p:nvPr/>
        </p:nvPicPr>
        <p:blipFill rotWithShape="1">
          <a:blip r:embed="rId3">
            <a:alphaModFix/>
          </a:blip>
          <a:srcRect b="0" l="0" r="0" t="0"/>
          <a:stretch/>
        </p:blipFill>
        <p:spPr>
          <a:xfrm>
            <a:off x="1164875" y="2031425"/>
            <a:ext cx="2945725" cy="2544025"/>
          </a:xfrm>
          <a:prstGeom prst="rect">
            <a:avLst/>
          </a:prstGeom>
          <a:noFill/>
          <a:ln>
            <a:noFill/>
          </a:ln>
        </p:spPr>
      </p:pic>
      <p:sp>
        <p:nvSpPr>
          <p:cNvPr id="566" name="Google Shape;566;p101"/>
          <p:cNvSpPr txBox="1"/>
          <p:nvPr/>
        </p:nvSpPr>
        <p:spPr>
          <a:xfrm>
            <a:off x="4853225" y="3231875"/>
            <a:ext cx="41220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s" sz="1400" u="none" cap="none" strike="noStrike">
                <a:solidFill>
                  <a:srgbClr val="434343"/>
                </a:solidFill>
                <a:latin typeface="Rubik"/>
                <a:ea typeface="Rubik"/>
                <a:cs typeface="Rubik"/>
                <a:sym typeface="Rubik"/>
              </a:rPr>
              <a:t>En sklearn:</a:t>
            </a:r>
            <a:r>
              <a:rPr i="0" lang="es" sz="1400" u="none" cap="none" strike="noStrike">
                <a:solidFill>
                  <a:srgbClr val="434343"/>
                </a:solidFill>
                <a:latin typeface="Rubik"/>
                <a:ea typeface="Rubik"/>
                <a:cs typeface="Rubik"/>
                <a:sym typeface="Rubik"/>
              </a:rPr>
              <a:t> Luego de fitear el modelo, la variable ‘model.inertia_’ tiene esta información. </a:t>
            </a:r>
            <a:endParaRPr i="0" sz="1400" u="none" cap="none" strike="noStrike">
              <a:solidFill>
                <a:srgbClr val="434343"/>
              </a:solidFill>
              <a:latin typeface="Rubik"/>
              <a:ea typeface="Rubik"/>
              <a:cs typeface="Rubik"/>
              <a:sym typeface="Rubik"/>
            </a:endParaRPr>
          </a:p>
        </p:txBody>
      </p:sp>
      <p:sp>
        <p:nvSpPr>
          <p:cNvPr id="567" name="Google Shape;567;p101"/>
          <p:cNvSpPr txBox="1"/>
          <p:nvPr/>
        </p:nvSpPr>
        <p:spPr>
          <a:xfrm>
            <a:off x="4853225" y="3919975"/>
            <a:ext cx="3783000" cy="95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s" sz="1400" u="none" cap="none" strike="noStrike">
                <a:solidFill>
                  <a:srgbClr val="434343"/>
                </a:solidFill>
                <a:latin typeface="Rubik"/>
                <a:ea typeface="Rubik"/>
                <a:cs typeface="Rubik"/>
                <a:sym typeface="Rubik"/>
              </a:rPr>
              <a:t>K ÓPTIMO:</a:t>
            </a:r>
            <a:r>
              <a:rPr i="0" lang="es" sz="1400" u="none" cap="none" strike="noStrike">
                <a:solidFill>
                  <a:srgbClr val="434343"/>
                </a:solidFill>
                <a:latin typeface="Rubik"/>
                <a:ea typeface="Rubik"/>
                <a:cs typeface="Rubik"/>
                <a:sym typeface="Rubik"/>
              </a:rPr>
              <a:t> Buscar donde esta el ‘codo’ de la curva. El valor de inercia siempre desciende con el número de cl</a:t>
            </a:r>
            <a:r>
              <a:rPr lang="es">
                <a:solidFill>
                  <a:srgbClr val="434343"/>
                </a:solidFill>
                <a:latin typeface="Rubik"/>
                <a:ea typeface="Rubik"/>
                <a:cs typeface="Rubik"/>
                <a:sym typeface="Rubik"/>
              </a:rPr>
              <a:t>u</a:t>
            </a:r>
            <a:r>
              <a:rPr i="0" lang="es" sz="1400" u="none" cap="none" strike="noStrike">
                <a:solidFill>
                  <a:srgbClr val="434343"/>
                </a:solidFill>
                <a:latin typeface="Rubik"/>
                <a:ea typeface="Rubik"/>
                <a:cs typeface="Rubik"/>
                <a:sym typeface="Rubik"/>
              </a:rPr>
              <a:t>sters.</a:t>
            </a:r>
            <a:endParaRPr i="0" sz="1400" u="none" cap="none" strike="noStrike">
              <a:solidFill>
                <a:srgbClr val="434343"/>
              </a:solidFill>
              <a:latin typeface="Rubik"/>
              <a:ea typeface="Rubik"/>
              <a:cs typeface="Rubik"/>
              <a:sym typeface="Rubik"/>
            </a:endParaRPr>
          </a:p>
        </p:txBody>
      </p:sp>
      <p:cxnSp>
        <p:nvCxnSpPr>
          <p:cNvPr id="568" name="Google Shape;568;p101"/>
          <p:cNvCxnSpPr/>
          <p:nvPr/>
        </p:nvCxnSpPr>
        <p:spPr>
          <a:xfrm>
            <a:off x="4460450" y="3231875"/>
            <a:ext cx="4408800" cy="0"/>
          </a:xfrm>
          <a:prstGeom prst="straightConnector1">
            <a:avLst/>
          </a:prstGeom>
          <a:noFill/>
          <a:ln cap="flat" cmpd="sng" w="9525">
            <a:solidFill>
              <a:srgbClr val="E1446D"/>
            </a:solidFill>
            <a:prstDash val="solid"/>
            <a:round/>
            <a:headEnd len="med" w="med" type="oval"/>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102"/>
          <p:cNvSpPr txBox="1"/>
          <p:nvPr/>
        </p:nvSpPr>
        <p:spPr>
          <a:xfrm>
            <a:off x="899775" y="299275"/>
            <a:ext cx="8075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Evaluación: </a:t>
            </a:r>
            <a:r>
              <a:rPr b="1" lang="es" sz="2800">
                <a:solidFill>
                  <a:srgbClr val="E1446D"/>
                </a:solidFill>
                <a:latin typeface="Rubik"/>
                <a:ea typeface="Rubik"/>
                <a:cs typeface="Rubik"/>
                <a:sym typeface="Rubik"/>
              </a:rPr>
              <a:t>Silhouette</a:t>
            </a:r>
            <a:endParaRPr b="1" sz="2800">
              <a:solidFill>
                <a:srgbClr val="E1446D"/>
              </a:solidFill>
              <a:latin typeface="Rubik"/>
              <a:ea typeface="Rubik"/>
              <a:cs typeface="Rubik"/>
              <a:sym typeface="Rubik"/>
            </a:endParaRPr>
          </a:p>
        </p:txBody>
      </p:sp>
      <p:sp>
        <p:nvSpPr>
          <p:cNvPr id="574" name="Google Shape;574;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75" name="Google Shape;575;p102"/>
          <p:cNvSpPr/>
          <p:nvPr/>
        </p:nvSpPr>
        <p:spPr>
          <a:xfrm>
            <a:off x="5697075" y="2011675"/>
            <a:ext cx="2859600" cy="184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02"/>
          <p:cNvSpPr txBox="1"/>
          <p:nvPr/>
        </p:nvSpPr>
        <p:spPr>
          <a:xfrm>
            <a:off x="899775" y="1159050"/>
            <a:ext cx="78555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1600">
                <a:solidFill>
                  <a:srgbClr val="434343"/>
                </a:solidFill>
                <a:latin typeface="Rubik"/>
                <a:ea typeface="Rubik"/>
                <a:cs typeface="Rubik"/>
                <a:sym typeface="Rubik"/>
              </a:rPr>
              <a:t>Silhouette:</a:t>
            </a:r>
            <a:r>
              <a:rPr lang="es" sz="1600">
                <a:solidFill>
                  <a:srgbClr val="434343"/>
                </a:solidFill>
                <a:latin typeface="Rubik Light"/>
                <a:ea typeface="Rubik Light"/>
                <a:cs typeface="Rubik Light"/>
                <a:sym typeface="Rubik Light"/>
              </a:rPr>
              <a:t> es una medida para la validación e interpretación de clusters en un dataset (para cualquier método de clustering que hayan usado).</a:t>
            </a:r>
            <a:endParaRPr sz="1600">
              <a:solidFill>
                <a:srgbClr val="434343"/>
              </a:solidFill>
              <a:latin typeface="Rubik Light"/>
              <a:ea typeface="Rubik Light"/>
              <a:cs typeface="Rubik Light"/>
              <a:sym typeface="Rubik Light"/>
            </a:endParaRPr>
          </a:p>
        </p:txBody>
      </p:sp>
      <p:sp>
        <p:nvSpPr>
          <p:cNvPr id="577" name="Google Shape;577;p102"/>
          <p:cNvSpPr txBox="1"/>
          <p:nvPr/>
        </p:nvSpPr>
        <p:spPr>
          <a:xfrm>
            <a:off x="5867475" y="2166475"/>
            <a:ext cx="2652900" cy="8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cap="none" strike="noStrik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qué tan parecidos son los los datos con su propio cluster (cohesión) en comparación con qué tan parecidos son a otros clusters (separación).</a:t>
            </a:r>
            <a:endParaRPr>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a:solidFill>
                <a:srgbClr val="434343"/>
              </a:solidFill>
              <a:latin typeface="Rubik"/>
              <a:ea typeface="Rubik"/>
              <a:cs typeface="Rubik"/>
              <a:sym typeface="Rubik"/>
            </a:endParaRPr>
          </a:p>
        </p:txBody>
      </p:sp>
      <p:sp>
        <p:nvSpPr>
          <p:cNvPr id="578" name="Google Shape;578;p102"/>
          <p:cNvSpPr txBox="1"/>
          <p:nvPr/>
        </p:nvSpPr>
        <p:spPr>
          <a:xfrm>
            <a:off x="1049200" y="3982100"/>
            <a:ext cx="5928300" cy="9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200" u="none" cap="none" strike="noStrike">
                <a:solidFill>
                  <a:srgbClr val="E1446D"/>
                </a:solidFill>
                <a:latin typeface="Rubik"/>
                <a:ea typeface="Rubik"/>
                <a:cs typeface="Rubik"/>
                <a:sym typeface="Rubik"/>
              </a:rPr>
              <a:t>s(i):</a:t>
            </a:r>
            <a:r>
              <a:rPr i="0" lang="es" sz="1200" u="none" cap="none" strike="noStrike">
                <a:solidFill>
                  <a:srgbClr val="E1446D"/>
                </a:solidFill>
                <a:latin typeface="Rubik"/>
                <a:ea typeface="Rubik"/>
                <a:cs typeface="Rubik"/>
                <a:sym typeface="Rubik"/>
              </a:rPr>
              <a:t> </a:t>
            </a:r>
            <a:r>
              <a:rPr i="0" lang="es" sz="1200" u="none" cap="none" strike="noStrike">
                <a:solidFill>
                  <a:srgbClr val="434343"/>
                </a:solidFill>
                <a:latin typeface="Rubik"/>
                <a:ea typeface="Rubik"/>
                <a:cs typeface="Rubik"/>
                <a:sym typeface="Rubik"/>
              </a:rPr>
              <a:t>es el valor de silhouette para el dato i. </a:t>
            </a:r>
            <a:endParaRPr i="0" sz="12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1" i="0" lang="es" sz="1200" u="none" cap="none" strike="noStrike">
                <a:solidFill>
                  <a:srgbClr val="E1446D"/>
                </a:solidFill>
                <a:latin typeface="Rubik"/>
                <a:ea typeface="Rubik"/>
                <a:cs typeface="Rubik"/>
                <a:sym typeface="Rubik"/>
              </a:rPr>
              <a:t>a(i):</a:t>
            </a:r>
            <a:r>
              <a:rPr i="0" lang="es" sz="1200" u="none" cap="none" strike="noStrike">
                <a:solidFill>
                  <a:srgbClr val="E1446D"/>
                </a:solidFill>
                <a:latin typeface="Rubik"/>
                <a:ea typeface="Rubik"/>
                <a:cs typeface="Rubik"/>
                <a:sym typeface="Rubik"/>
              </a:rPr>
              <a:t> </a:t>
            </a:r>
            <a:r>
              <a:rPr lang="es" sz="1200">
                <a:solidFill>
                  <a:srgbClr val="434343"/>
                </a:solidFill>
                <a:latin typeface="Rubik"/>
                <a:ea typeface="Rubik"/>
                <a:cs typeface="Rubik"/>
                <a:sym typeface="Rubik"/>
              </a:rPr>
              <a:t>d</a:t>
            </a:r>
            <a:r>
              <a:rPr i="0" lang="es" sz="1200" u="none" cap="none" strike="noStrike">
                <a:solidFill>
                  <a:srgbClr val="434343"/>
                </a:solidFill>
                <a:latin typeface="Rubik"/>
                <a:ea typeface="Rubik"/>
                <a:cs typeface="Rubik"/>
                <a:sym typeface="Rubik"/>
              </a:rPr>
              <a:t>istancia media del dato i con el resto de su cluster</a:t>
            </a:r>
            <a:endParaRPr i="0" sz="12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1" i="0" lang="es" sz="1200" u="none" cap="none" strike="noStrike">
                <a:solidFill>
                  <a:srgbClr val="E1446D"/>
                </a:solidFill>
                <a:latin typeface="Rubik"/>
                <a:ea typeface="Rubik"/>
                <a:cs typeface="Rubik"/>
                <a:sym typeface="Rubik"/>
              </a:rPr>
              <a:t>b(i): </a:t>
            </a:r>
            <a:r>
              <a:rPr lang="es" sz="1200">
                <a:solidFill>
                  <a:srgbClr val="434343"/>
                </a:solidFill>
                <a:latin typeface="Rubik"/>
                <a:ea typeface="Rubik"/>
                <a:cs typeface="Rubik"/>
                <a:sym typeface="Rubik"/>
              </a:rPr>
              <a:t>d</a:t>
            </a:r>
            <a:r>
              <a:rPr i="0" lang="es" sz="1200" u="none" cap="none" strike="noStrike">
                <a:solidFill>
                  <a:srgbClr val="434343"/>
                </a:solidFill>
                <a:latin typeface="Rubik"/>
                <a:ea typeface="Rubik"/>
                <a:cs typeface="Rubik"/>
                <a:sym typeface="Rubik"/>
              </a:rPr>
              <a:t>Istancia media del dato i con el cluster más cercano</a:t>
            </a:r>
            <a:endParaRPr i="0" sz="12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rgbClr val="E1446D"/>
              </a:solidFill>
              <a:latin typeface="Rubik"/>
              <a:ea typeface="Rubik"/>
              <a:cs typeface="Rubik"/>
              <a:sym typeface="Rubik"/>
            </a:endParaRPr>
          </a:p>
        </p:txBody>
      </p:sp>
      <p:pic>
        <p:nvPicPr>
          <p:cNvPr id="579" name="Google Shape;579;p102"/>
          <p:cNvPicPr preferRelativeResize="0"/>
          <p:nvPr/>
        </p:nvPicPr>
        <p:blipFill rotWithShape="1">
          <a:blip r:embed="rId3">
            <a:alphaModFix/>
          </a:blip>
          <a:srcRect b="63002" l="0" r="37122" t="10330"/>
          <a:stretch/>
        </p:blipFill>
        <p:spPr>
          <a:xfrm>
            <a:off x="1049200" y="2707600"/>
            <a:ext cx="3762802" cy="897599"/>
          </a:xfrm>
          <a:prstGeom prst="rect">
            <a:avLst/>
          </a:prstGeom>
          <a:noFill/>
          <a:ln>
            <a:noFill/>
          </a:ln>
        </p:spPr>
      </p:pic>
      <p:sp>
        <p:nvSpPr>
          <p:cNvPr id="580" name="Google Shape;580;p102"/>
          <p:cNvSpPr txBox="1"/>
          <p:nvPr/>
        </p:nvSpPr>
        <p:spPr>
          <a:xfrm>
            <a:off x="987875" y="2095450"/>
            <a:ext cx="6867000" cy="4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434343"/>
                </a:solidFill>
                <a:latin typeface="Rubik"/>
                <a:ea typeface="Rubik"/>
                <a:cs typeface="Rubik"/>
                <a:sym typeface="Rubik"/>
              </a:rPr>
              <a:t>Definición:</a:t>
            </a:r>
            <a:endParaRPr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434343"/>
              </a:solidFill>
              <a:latin typeface="Rubik"/>
              <a:ea typeface="Rubik"/>
              <a:cs typeface="Rubik"/>
              <a:sym typeface="Rubik"/>
            </a:endParaRPr>
          </a:p>
        </p:txBody>
      </p:sp>
      <p:cxnSp>
        <p:nvCxnSpPr>
          <p:cNvPr id="581" name="Google Shape;581;p102"/>
          <p:cNvCxnSpPr/>
          <p:nvPr/>
        </p:nvCxnSpPr>
        <p:spPr>
          <a:xfrm>
            <a:off x="1094800" y="2532550"/>
            <a:ext cx="36561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103"/>
          <p:cNvSpPr txBox="1"/>
          <p:nvPr/>
        </p:nvSpPr>
        <p:spPr>
          <a:xfrm>
            <a:off x="899775" y="299275"/>
            <a:ext cx="8075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Evaluación: </a:t>
            </a:r>
            <a:r>
              <a:rPr b="1" lang="es" sz="2800">
                <a:solidFill>
                  <a:srgbClr val="E1446D"/>
                </a:solidFill>
                <a:latin typeface="Rubik"/>
                <a:ea typeface="Rubik"/>
                <a:cs typeface="Rubik"/>
                <a:sym typeface="Rubik"/>
              </a:rPr>
              <a:t>Silhouette</a:t>
            </a:r>
            <a:endParaRPr b="1" sz="2800">
              <a:solidFill>
                <a:srgbClr val="E1446D"/>
              </a:solidFill>
              <a:latin typeface="Rubik"/>
              <a:ea typeface="Rubik"/>
              <a:cs typeface="Rubik"/>
              <a:sym typeface="Rubik"/>
            </a:endParaRPr>
          </a:p>
        </p:txBody>
      </p:sp>
      <p:sp>
        <p:nvSpPr>
          <p:cNvPr id="587" name="Google Shape;587;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88" name="Google Shape;588;p103"/>
          <p:cNvSpPr txBox="1"/>
          <p:nvPr/>
        </p:nvSpPr>
        <p:spPr>
          <a:xfrm>
            <a:off x="1049200" y="3155825"/>
            <a:ext cx="4280700" cy="9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200" u="none" cap="none" strike="noStrike">
                <a:solidFill>
                  <a:srgbClr val="E1446D"/>
                </a:solidFill>
                <a:latin typeface="Rubik"/>
                <a:ea typeface="Rubik"/>
                <a:cs typeface="Rubik"/>
                <a:sym typeface="Rubik"/>
              </a:rPr>
              <a:t>s(i):</a:t>
            </a:r>
            <a:r>
              <a:rPr i="0" lang="es" sz="1200" u="none" cap="none" strike="noStrike">
                <a:solidFill>
                  <a:srgbClr val="E1446D"/>
                </a:solidFill>
                <a:latin typeface="Rubik"/>
                <a:ea typeface="Rubik"/>
                <a:cs typeface="Rubik"/>
                <a:sym typeface="Rubik"/>
              </a:rPr>
              <a:t> </a:t>
            </a:r>
            <a:r>
              <a:rPr i="0" lang="es" sz="1200" u="none" cap="none" strike="noStrike">
                <a:solidFill>
                  <a:srgbClr val="434343"/>
                </a:solidFill>
                <a:latin typeface="Rubik"/>
                <a:ea typeface="Rubik"/>
                <a:cs typeface="Rubik"/>
                <a:sym typeface="Rubik"/>
              </a:rPr>
              <a:t>es el valor de silhouette para el dato i. </a:t>
            </a:r>
            <a:endParaRPr i="0" sz="12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1" i="0" lang="es" sz="1200" u="none" cap="none" strike="noStrike">
                <a:solidFill>
                  <a:srgbClr val="E1446D"/>
                </a:solidFill>
                <a:latin typeface="Rubik"/>
                <a:ea typeface="Rubik"/>
                <a:cs typeface="Rubik"/>
                <a:sym typeface="Rubik"/>
              </a:rPr>
              <a:t>a(i):</a:t>
            </a:r>
            <a:r>
              <a:rPr i="0" lang="es" sz="1200" u="none" cap="none" strike="noStrike">
                <a:solidFill>
                  <a:srgbClr val="E1446D"/>
                </a:solidFill>
                <a:latin typeface="Rubik"/>
                <a:ea typeface="Rubik"/>
                <a:cs typeface="Rubik"/>
                <a:sym typeface="Rubik"/>
              </a:rPr>
              <a:t> </a:t>
            </a:r>
            <a:r>
              <a:rPr lang="es" sz="1200">
                <a:solidFill>
                  <a:srgbClr val="434343"/>
                </a:solidFill>
                <a:latin typeface="Rubik"/>
                <a:ea typeface="Rubik"/>
                <a:cs typeface="Rubik"/>
                <a:sym typeface="Rubik"/>
              </a:rPr>
              <a:t>d</a:t>
            </a:r>
            <a:r>
              <a:rPr i="0" lang="es" sz="1200" u="none" cap="none" strike="noStrike">
                <a:solidFill>
                  <a:srgbClr val="434343"/>
                </a:solidFill>
                <a:latin typeface="Rubik"/>
                <a:ea typeface="Rubik"/>
                <a:cs typeface="Rubik"/>
                <a:sym typeface="Rubik"/>
              </a:rPr>
              <a:t>istancia media del dato i con el resto de su cluster</a:t>
            </a:r>
            <a:endParaRPr i="0" sz="12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rPr b="1" i="0" lang="es" sz="1200" u="none" cap="none" strike="noStrike">
                <a:solidFill>
                  <a:srgbClr val="E1446D"/>
                </a:solidFill>
                <a:latin typeface="Rubik"/>
                <a:ea typeface="Rubik"/>
                <a:cs typeface="Rubik"/>
                <a:sym typeface="Rubik"/>
              </a:rPr>
              <a:t>b(i): </a:t>
            </a:r>
            <a:r>
              <a:rPr lang="es" sz="1200">
                <a:solidFill>
                  <a:srgbClr val="434343"/>
                </a:solidFill>
                <a:latin typeface="Rubik"/>
                <a:ea typeface="Rubik"/>
                <a:cs typeface="Rubik"/>
                <a:sym typeface="Rubik"/>
              </a:rPr>
              <a:t>d</a:t>
            </a:r>
            <a:r>
              <a:rPr i="0" lang="es" sz="1200" u="none" cap="none" strike="noStrike">
                <a:solidFill>
                  <a:srgbClr val="434343"/>
                </a:solidFill>
                <a:latin typeface="Rubik"/>
                <a:ea typeface="Rubik"/>
                <a:cs typeface="Rubik"/>
                <a:sym typeface="Rubik"/>
              </a:rPr>
              <a:t>Istancia media del dato i con el cluster más cercano</a:t>
            </a:r>
            <a:endParaRPr i="0" sz="12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u="none" cap="none" strike="noStrike">
              <a:solidFill>
                <a:srgbClr val="E1446D"/>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u="none" cap="none" strike="noStrike">
              <a:solidFill>
                <a:srgbClr val="E1446D"/>
              </a:solidFill>
              <a:latin typeface="Rubik"/>
              <a:ea typeface="Rubik"/>
              <a:cs typeface="Rubik"/>
              <a:sym typeface="Rubik"/>
            </a:endParaRPr>
          </a:p>
        </p:txBody>
      </p:sp>
      <p:pic>
        <p:nvPicPr>
          <p:cNvPr id="589" name="Google Shape;589;p103"/>
          <p:cNvPicPr preferRelativeResize="0"/>
          <p:nvPr/>
        </p:nvPicPr>
        <p:blipFill rotWithShape="1">
          <a:blip r:embed="rId3">
            <a:alphaModFix/>
          </a:blip>
          <a:srcRect b="63002" l="0" r="37122" t="10330"/>
          <a:stretch/>
        </p:blipFill>
        <p:spPr>
          <a:xfrm>
            <a:off x="1049200" y="1881325"/>
            <a:ext cx="3762802" cy="897599"/>
          </a:xfrm>
          <a:prstGeom prst="rect">
            <a:avLst/>
          </a:prstGeom>
          <a:noFill/>
          <a:ln>
            <a:noFill/>
          </a:ln>
        </p:spPr>
      </p:pic>
      <p:sp>
        <p:nvSpPr>
          <p:cNvPr id="590" name="Google Shape;590;p103"/>
          <p:cNvSpPr txBox="1"/>
          <p:nvPr/>
        </p:nvSpPr>
        <p:spPr>
          <a:xfrm>
            <a:off x="987875" y="1269175"/>
            <a:ext cx="6867000" cy="4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434343"/>
                </a:solidFill>
                <a:latin typeface="Rubik"/>
                <a:ea typeface="Rubik"/>
                <a:cs typeface="Rubik"/>
                <a:sym typeface="Rubik"/>
              </a:rPr>
              <a:t>Definición:</a:t>
            </a:r>
            <a:endParaRPr i="0" sz="18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43434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434343"/>
              </a:solidFill>
              <a:latin typeface="Rubik"/>
              <a:ea typeface="Rubik"/>
              <a:cs typeface="Rubik"/>
              <a:sym typeface="Rubik"/>
            </a:endParaRPr>
          </a:p>
        </p:txBody>
      </p:sp>
      <p:cxnSp>
        <p:nvCxnSpPr>
          <p:cNvPr id="591" name="Google Shape;591;p103"/>
          <p:cNvCxnSpPr/>
          <p:nvPr/>
        </p:nvCxnSpPr>
        <p:spPr>
          <a:xfrm>
            <a:off x="1094800" y="1706275"/>
            <a:ext cx="3656100" cy="0"/>
          </a:xfrm>
          <a:prstGeom prst="straightConnector1">
            <a:avLst/>
          </a:prstGeom>
          <a:noFill/>
          <a:ln cap="flat" cmpd="sng" w="9525">
            <a:solidFill>
              <a:srgbClr val="B7B7B7"/>
            </a:solidFill>
            <a:prstDash val="solid"/>
            <a:round/>
            <a:headEnd len="med" w="med" type="none"/>
            <a:tailEnd len="med" w="med" type="none"/>
          </a:ln>
        </p:spPr>
      </p:cxnSp>
      <p:sp>
        <p:nvSpPr>
          <p:cNvPr id="592" name="Google Shape;592;p103"/>
          <p:cNvSpPr/>
          <p:nvPr/>
        </p:nvSpPr>
        <p:spPr>
          <a:xfrm>
            <a:off x="5697075" y="1142350"/>
            <a:ext cx="2859600" cy="400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03"/>
          <p:cNvSpPr txBox="1"/>
          <p:nvPr/>
        </p:nvSpPr>
        <p:spPr>
          <a:xfrm>
            <a:off x="6063325" y="1452075"/>
            <a:ext cx="2261400" cy="8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sz="1800">
                <a:solidFill>
                  <a:srgbClr val="FFFFFF"/>
                </a:solidFill>
                <a:latin typeface="Rubik"/>
                <a:ea typeface="Rubik"/>
                <a:cs typeface="Rubik"/>
                <a:sym typeface="Rubik"/>
              </a:rPr>
              <a:t>Esto nos da una medida para cada dato de qué tan bien está ubicado en los clusters. Para una medida de todo el conjunto, se toma la media de todos los s(i).</a:t>
            </a:r>
            <a:endParaRPr sz="1800">
              <a:solidFill>
                <a:srgbClr val="FFFFFF"/>
              </a:solidFill>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104"/>
          <p:cNvSpPr txBox="1"/>
          <p:nvPr/>
        </p:nvSpPr>
        <p:spPr>
          <a:xfrm>
            <a:off x="899775" y="299275"/>
            <a:ext cx="8075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Evaluación: </a:t>
            </a:r>
            <a:r>
              <a:rPr b="1" lang="es" sz="2800">
                <a:solidFill>
                  <a:srgbClr val="E1446D"/>
                </a:solidFill>
                <a:latin typeface="Rubik"/>
                <a:ea typeface="Rubik"/>
                <a:cs typeface="Rubik"/>
                <a:sym typeface="Rubik"/>
              </a:rPr>
              <a:t>Silhouette</a:t>
            </a:r>
            <a:endParaRPr b="1" sz="2800">
              <a:solidFill>
                <a:srgbClr val="E1446D"/>
              </a:solidFill>
              <a:latin typeface="Rubik"/>
              <a:ea typeface="Rubik"/>
              <a:cs typeface="Rubik"/>
              <a:sym typeface="Rubik"/>
            </a:endParaRPr>
          </a:p>
        </p:txBody>
      </p:sp>
      <p:sp>
        <p:nvSpPr>
          <p:cNvPr id="599" name="Google Shape;599;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00" name="Google Shape;600;p104"/>
          <p:cNvSpPr txBox="1"/>
          <p:nvPr/>
        </p:nvSpPr>
        <p:spPr>
          <a:xfrm>
            <a:off x="899775" y="1159050"/>
            <a:ext cx="78555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1600">
                <a:solidFill>
                  <a:srgbClr val="434343"/>
                </a:solidFill>
                <a:latin typeface="Rubik"/>
                <a:ea typeface="Rubik"/>
                <a:cs typeface="Rubik"/>
                <a:sym typeface="Rubik"/>
              </a:rPr>
              <a:t>Resultados:</a:t>
            </a:r>
            <a:r>
              <a:rPr lang="es" sz="1600">
                <a:solidFill>
                  <a:srgbClr val="434343"/>
                </a:solidFill>
                <a:latin typeface="Rubik Light"/>
                <a:ea typeface="Rubik Light"/>
                <a:cs typeface="Rubik Light"/>
                <a:sym typeface="Rubik Light"/>
              </a:rPr>
              <a:t> se suele mirar el perfil de todos los datos, buscamos que sea parejo.</a:t>
            </a:r>
            <a:endParaRPr sz="1600">
              <a:solidFill>
                <a:srgbClr val="434343"/>
              </a:solidFill>
              <a:latin typeface="Rubik Light"/>
              <a:ea typeface="Rubik Light"/>
              <a:cs typeface="Rubik Light"/>
              <a:sym typeface="Rubik Light"/>
            </a:endParaRPr>
          </a:p>
        </p:txBody>
      </p:sp>
      <p:pic>
        <p:nvPicPr>
          <p:cNvPr id="601" name="Google Shape;601;p104"/>
          <p:cNvPicPr preferRelativeResize="0"/>
          <p:nvPr/>
        </p:nvPicPr>
        <p:blipFill rotWithShape="1">
          <a:blip r:embed="rId3">
            <a:alphaModFix/>
          </a:blip>
          <a:srcRect b="0" l="0" r="0" t="0"/>
          <a:stretch/>
        </p:blipFill>
        <p:spPr>
          <a:xfrm>
            <a:off x="839400" y="1607400"/>
            <a:ext cx="7454226" cy="3375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105"/>
          <p:cNvSpPr txBox="1"/>
          <p:nvPr/>
        </p:nvSpPr>
        <p:spPr>
          <a:xfrm>
            <a:off x="899775" y="299275"/>
            <a:ext cx="8075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Evaluación: </a:t>
            </a:r>
            <a:r>
              <a:rPr b="1" lang="es" sz="2800">
                <a:solidFill>
                  <a:srgbClr val="E1446D"/>
                </a:solidFill>
                <a:latin typeface="Rubik"/>
                <a:ea typeface="Rubik"/>
                <a:cs typeface="Rubik"/>
                <a:sym typeface="Rubik"/>
              </a:rPr>
              <a:t>Silhouette</a:t>
            </a:r>
            <a:endParaRPr b="1" sz="2800">
              <a:solidFill>
                <a:srgbClr val="E1446D"/>
              </a:solidFill>
              <a:latin typeface="Rubik"/>
              <a:ea typeface="Rubik"/>
              <a:cs typeface="Rubik"/>
              <a:sym typeface="Rubik"/>
            </a:endParaRPr>
          </a:p>
        </p:txBody>
      </p:sp>
      <p:sp>
        <p:nvSpPr>
          <p:cNvPr id="607" name="Google Shape;607;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08" name="Google Shape;608;p105"/>
          <p:cNvSpPr txBox="1"/>
          <p:nvPr/>
        </p:nvSpPr>
        <p:spPr>
          <a:xfrm>
            <a:off x="899775" y="1159050"/>
            <a:ext cx="78555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1600">
                <a:solidFill>
                  <a:srgbClr val="434343"/>
                </a:solidFill>
                <a:latin typeface="Rubik"/>
                <a:ea typeface="Rubik"/>
                <a:cs typeface="Rubik"/>
                <a:sym typeface="Rubik"/>
              </a:rPr>
              <a:t>Resultados:</a:t>
            </a:r>
            <a:r>
              <a:rPr lang="es" sz="1600">
                <a:solidFill>
                  <a:srgbClr val="434343"/>
                </a:solidFill>
                <a:latin typeface="Rubik Light"/>
                <a:ea typeface="Rubik Light"/>
                <a:cs typeface="Rubik Light"/>
                <a:sym typeface="Rubik Light"/>
              </a:rPr>
              <a:t> se suele mirar el perfil de todos los datos, buscamos que sea parejo.</a:t>
            </a:r>
            <a:endParaRPr sz="1600">
              <a:solidFill>
                <a:srgbClr val="434343"/>
              </a:solidFill>
              <a:latin typeface="Rubik Light"/>
              <a:ea typeface="Rubik Light"/>
              <a:cs typeface="Rubik Light"/>
              <a:sym typeface="Rubik Light"/>
            </a:endParaRPr>
          </a:p>
        </p:txBody>
      </p:sp>
      <p:pic>
        <p:nvPicPr>
          <p:cNvPr id="609" name="Google Shape;609;p105"/>
          <p:cNvPicPr preferRelativeResize="0"/>
          <p:nvPr/>
        </p:nvPicPr>
        <p:blipFill rotWithShape="1">
          <a:blip r:embed="rId3">
            <a:alphaModFix/>
          </a:blip>
          <a:srcRect b="0" l="0" r="0" t="0"/>
          <a:stretch/>
        </p:blipFill>
        <p:spPr>
          <a:xfrm>
            <a:off x="961625" y="1667800"/>
            <a:ext cx="7187425" cy="3254225"/>
          </a:xfrm>
          <a:prstGeom prst="rect">
            <a:avLst/>
          </a:prstGeom>
          <a:noFill/>
          <a:ln>
            <a:noFill/>
          </a:ln>
        </p:spPr>
      </p:pic>
      <p:sp>
        <p:nvSpPr>
          <p:cNvPr id="610" name="Google Shape;610;p105"/>
          <p:cNvSpPr/>
          <p:nvPr/>
        </p:nvSpPr>
        <p:spPr>
          <a:xfrm>
            <a:off x="3172781" y="2827571"/>
            <a:ext cx="1441200" cy="1155000"/>
          </a:xfrm>
          <a:prstGeom prst="roundRect">
            <a:avLst>
              <a:gd fmla="val 16667" name="adj"/>
            </a:avLst>
          </a:prstGeom>
          <a:noFill/>
          <a:ln cap="flat" cmpd="sng" w="19050">
            <a:solidFill>
              <a:srgbClr val="55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sz="1800">
                <a:solidFill>
                  <a:srgbClr val="FFFFFF"/>
                </a:solidFill>
                <a:latin typeface="Rubik"/>
                <a:ea typeface="Rubik"/>
                <a:cs typeface="Rubik"/>
                <a:sym typeface="Rubik"/>
              </a:rPr>
              <a:t>MAL</a:t>
            </a:r>
            <a:endParaRPr b="1" i="0" sz="1800" u="none" cap="none" strike="noStrike">
              <a:solidFill>
                <a:srgbClr val="FFFFFF"/>
              </a:solidFill>
              <a:latin typeface="Rubik"/>
              <a:ea typeface="Rubik"/>
              <a:cs typeface="Rubik"/>
              <a:sym typeface="Rubi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106"/>
          <p:cNvSpPr txBox="1"/>
          <p:nvPr/>
        </p:nvSpPr>
        <p:spPr>
          <a:xfrm>
            <a:off x="899775" y="299275"/>
            <a:ext cx="80754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Evaluación: </a:t>
            </a:r>
            <a:r>
              <a:rPr b="1" lang="es" sz="2800">
                <a:solidFill>
                  <a:srgbClr val="E1446D"/>
                </a:solidFill>
                <a:latin typeface="Rubik"/>
                <a:ea typeface="Rubik"/>
                <a:cs typeface="Rubik"/>
                <a:sym typeface="Rubik"/>
              </a:rPr>
              <a:t>Silhouette</a:t>
            </a:r>
            <a:endParaRPr b="1" sz="2800">
              <a:solidFill>
                <a:srgbClr val="E1446D"/>
              </a:solidFill>
              <a:latin typeface="Rubik"/>
              <a:ea typeface="Rubik"/>
              <a:cs typeface="Rubik"/>
              <a:sym typeface="Rubik"/>
            </a:endParaRPr>
          </a:p>
        </p:txBody>
      </p:sp>
      <p:sp>
        <p:nvSpPr>
          <p:cNvPr id="616" name="Google Shape;616;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17" name="Google Shape;617;p106"/>
          <p:cNvSpPr txBox="1"/>
          <p:nvPr/>
        </p:nvSpPr>
        <p:spPr>
          <a:xfrm>
            <a:off x="899775" y="1159050"/>
            <a:ext cx="7855500" cy="72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1600">
                <a:solidFill>
                  <a:srgbClr val="434343"/>
                </a:solidFill>
                <a:latin typeface="Rubik"/>
                <a:ea typeface="Rubik"/>
                <a:cs typeface="Rubik"/>
                <a:sym typeface="Rubik"/>
              </a:rPr>
              <a:t>Resultados:</a:t>
            </a:r>
            <a:r>
              <a:rPr lang="es" sz="1600">
                <a:solidFill>
                  <a:srgbClr val="434343"/>
                </a:solidFill>
                <a:latin typeface="Rubik Light"/>
                <a:ea typeface="Rubik Light"/>
                <a:cs typeface="Rubik Light"/>
                <a:sym typeface="Rubik Light"/>
              </a:rPr>
              <a:t> se suele mirar el perfil de todos los datos, buscamos que sea parejo.</a:t>
            </a:r>
            <a:endParaRPr sz="1600">
              <a:solidFill>
                <a:srgbClr val="434343"/>
              </a:solidFill>
              <a:latin typeface="Rubik Light"/>
              <a:ea typeface="Rubik Light"/>
              <a:cs typeface="Rubik Light"/>
              <a:sym typeface="Rubik Light"/>
            </a:endParaRPr>
          </a:p>
        </p:txBody>
      </p:sp>
      <p:pic>
        <p:nvPicPr>
          <p:cNvPr id="618" name="Google Shape;618;p106"/>
          <p:cNvPicPr preferRelativeResize="0"/>
          <p:nvPr/>
        </p:nvPicPr>
        <p:blipFill rotWithShape="1">
          <a:blip r:embed="rId3">
            <a:alphaModFix/>
          </a:blip>
          <a:srcRect b="0" l="0" r="0" t="0"/>
          <a:stretch/>
        </p:blipFill>
        <p:spPr>
          <a:xfrm>
            <a:off x="902000" y="1703650"/>
            <a:ext cx="7339999" cy="33233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108"/>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800"/>
              <a:buNone/>
            </a:pPr>
            <a:r>
              <a:rPr lang="es"/>
              <a:t>Hands-on </a:t>
            </a:r>
            <a:endParaRPr/>
          </a:p>
          <a:p>
            <a:pPr indent="0" lvl="0" marL="0" rtl="0" algn="l">
              <a:lnSpc>
                <a:spcPct val="100000"/>
              </a:lnSpc>
              <a:spcBef>
                <a:spcPts val="0"/>
              </a:spcBef>
              <a:spcAft>
                <a:spcPts val="0"/>
              </a:spcAft>
              <a:buSzPts val="3800"/>
              <a:buNone/>
            </a:pPr>
            <a:r>
              <a:rPr lang="es"/>
              <a:t>training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109"/>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
              <a:t>Hands-on</a:t>
            </a:r>
            <a:endParaRPr/>
          </a:p>
          <a:p>
            <a:pPr indent="0" lvl="0" marL="0" rtl="0" algn="ctr">
              <a:lnSpc>
                <a:spcPct val="100000"/>
              </a:lnSpc>
              <a:spcBef>
                <a:spcPts val="0"/>
              </a:spcBef>
              <a:spcAft>
                <a:spcPts val="0"/>
              </a:spcAft>
              <a:buSzPts val="1800"/>
              <a:buNone/>
            </a:pPr>
            <a:r>
              <a:rPr lang="es"/>
              <a:t>training</a:t>
            </a:r>
            <a:endParaRPr/>
          </a:p>
          <a:p>
            <a:pPr indent="0" lvl="0" marL="0" rtl="0" algn="ctr">
              <a:lnSpc>
                <a:spcPct val="100000"/>
              </a:lnSpc>
              <a:spcBef>
                <a:spcPts val="0"/>
              </a:spcBef>
              <a:spcAft>
                <a:spcPts val="0"/>
              </a:spcAft>
              <a:buSzPts val="1800"/>
              <a:buNone/>
            </a:pPr>
            <a:r>
              <a:t/>
            </a:r>
            <a:endParaRPr/>
          </a:p>
        </p:txBody>
      </p:sp>
      <p:sp>
        <p:nvSpPr>
          <p:cNvPr id="633" name="Google Shape;633;p1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34" name="Google Shape;634;p109"/>
          <p:cNvSpPr txBox="1"/>
          <p:nvPr/>
        </p:nvSpPr>
        <p:spPr>
          <a:xfrm>
            <a:off x="2089675" y="1622125"/>
            <a:ext cx="7015800" cy="265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2400" u="none" cap="none" strike="noStrike">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rPr lang="es" sz="2400">
                <a:solidFill>
                  <a:srgbClr val="666666"/>
                </a:solidFill>
                <a:latin typeface="Rubik"/>
                <a:ea typeface="Rubik"/>
                <a:cs typeface="Rubik"/>
                <a:sym typeface="Rubik"/>
              </a:rPr>
              <a:t>DS_Encuentro_37_Clustering_Metricas.ipynb</a:t>
            </a:r>
            <a:endParaRPr sz="2400">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t/>
            </a:r>
            <a:endParaRPr b="0" i="0" sz="2400" u="none" cap="none" strike="noStrike">
              <a:solidFill>
                <a:srgbClr val="666666"/>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3200"/>
              <a:buFont typeface="Arial"/>
              <a:buNone/>
            </a:pPr>
            <a:r>
              <a:t/>
            </a:r>
            <a:endParaRPr b="0" i="0" sz="2400" u="none" cap="none" strike="noStrike">
              <a:solidFill>
                <a:srgbClr val="666666"/>
              </a:solidFill>
              <a:latin typeface="Rubik"/>
              <a:ea typeface="Rubik"/>
              <a:cs typeface="Rubik"/>
              <a:sym typeface="Rubi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s" sz="1100"/>
              <a:t>‹#›</a:t>
            </a:fld>
            <a:endParaRPr sz="1100"/>
          </a:p>
        </p:txBody>
      </p:sp>
      <p:sp>
        <p:nvSpPr>
          <p:cNvPr id="640" name="Google Shape;640;p110"/>
          <p:cNvSpPr txBox="1"/>
          <p:nvPr/>
        </p:nvSpPr>
        <p:spPr>
          <a:xfrm>
            <a:off x="885475" y="1705825"/>
            <a:ext cx="7090800" cy="1720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Ver los videos de “Aprendizaje No Supervisado: Reducción de Dimensionalidad”</a:t>
            </a:r>
            <a:r>
              <a:rPr b="0" i="0" lang="es" sz="1800" u="none" cap="none" strike="noStrike">
                <a:solidFill>
                  <a:srgbClr val="434343"/>
                </a:solidFill>
                <a:latin typeface="Rubik"/>
                <a:ea typeface="Rubik"/>
                <a:cs typeface="Rubik"/>
                <a:sym typeface="Rubik"/>
              </a:rPr>
              <a:t>.</a:t>
            </a:r>
            <a:endParaRPr b="0" i="0" sz="1800" u="none" cap="none" strike="noStrike">
              <a:solidFill>
                <a:srgbClr val="434343"/>
              </a:solidFill>
              <a:latin typeface="Rubik"/>
              <a:ea typeface="Rubik"/>
              <a:cs typeface="Rubik"/>
              <a:sym typeface="Rubik"/>
            </a:endParaRPr>
          </a:p>
          <a:p>
            <a:pPr indent="-342900" lvl="0" marL="457200" marR="0" rtl="0" algn="l">
              <a:lnSpc>
                <a:spcPct val="100000"/>
              </a:lnSpc>
              <a:spcBef>
                <a:spcPts val="1000"/>
              </a:spcBef>
              <a:spcAft>
                <a:spcPts val="0"/>
              </a:spcAft>
              <a:buClr>
                <a:srgbClr val="434343"/>
              </a:buClr>
              <a:buSzPts val="1800"/>
              <a:buFont typeface="Rubik"/>
              <a:buAutoNum type="arabicPeriod"/>
            </a:pPr>
            <a:r>
              <a:rPr lang="es" sz="1800">
                <a:solidFill>
                  <a:srgbClr val="434343"/>
                </a:solidFill>
                <a:latin typeface="Rubik"/>
                <a:ea typeface="Rubik"/>
                <a:cs typeface="Rubik"/>
                <a:sym typeface="Rubik"/>
              </a:rPr>
              <a:t>Completar los notebooks de hoy y atrasados</a:t>
            </a:r>
            <a:r>
              <a:rPr b="0" i="0" lang="es" sz="1800" u="none" cap="none" strike="noStrike">
                <a:solidFill>
                  <a:srgbClr val="434343"/>
                </a:solidFill>
                <a:latin typeface="Rubik"/>
                <a:ea typeface="Rubik"/>
                <a:cs typeface="Rubik"/>
                <a:sym typeface="Rubik"/>
              </a:rPr>
              <a:t>.</a:t>
            </a:r>
            <a:endParaRPr b="0" i="0" sz="1800" u="none" cap="none" strike="noStrike">
              <a:solidFill>
                <a:srgbClr val="434343"/>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327" name="Shape 327"/>
        <p:cNvGrpSpPr/>
        <p:nvPr/>
      </p:nvGrpSpPr>
      <p:grpSpPr>
        <a:xfrm>
          <a:off x="0" y="0"/>
          <a:ext cx="0" cy="0"/>
          <a:chOff x="0" y="0"/>
          <a:chExt cx="0" cy="0"/>
        </a:xfrm>
      </p:grpSpPr>
      <p:sp>
        <p:nvSpPr>
          <p:cNvPr id="328" name="Google Shape;328;p75"/>
          <p:cNvSpPr txBox="1"/>
          <p:nvPr>
            <p:ph idx="4294967295" type="title"/>
          </p:nvPr>
        </p:nvSpPr>
        <p:spPr>
          <a:xfrm>
            <a:off x="729450" y="838200"/>
            <a:ext cx="42993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FFFFFF"/>
                </a:solidFill>
                <a:latin typeface="Rubik"/>
                <a:ea typeface="Rubik"/>
                <a:cs typeface="Rubik"/>
                <a:sym typeface="Rubik"/>
              </a:rPr>
              <a:t>¿Dónde estamos?</a:t>
            </a:r>
            <a:endParaRPr b="1" sz="3800">
              <a:solidFill>
                <a:srgbClr val="FFFFFF"/>
              </a:solidFill>
              <a:latin typeface="Rubik"/>
              <a:ea typeface="Rubik"/>
              <a:cs typeface="Rubik"/>
              <a:sym typeface="Rubik"/>
            </a:endParaRPr>
          </a:p>
        </p:txBody>
      </p:sp>
      <p:pic>
        <p:nvPicPr>
          <p:cNvPr id="329" name="Google Shape;329;p75"/>
          <p:cNvPicPr preferRelativeResize="0"/>
          <p:nvPr/>
        </p:nvPicPr>
        <p:blipFill rotWithShape="1">
          <a:blip r:embed="rId3">
            <a:alphaModFix/>
          </a:blip>
          <a:srcRect b="10793" l="0" r="0" t="6370"/>
          <a:stretch/>
        </p:blipFill>
        <p:spPr>
          <a:xfrm>
            <a:off x="6717350" y="2337299"/>
            <a:ext cx="1880875" cy="2412551"/>
          </a:xfrm>
          <a:prstGeom prst="rect">
            <a:avLst/>
          </a:prstGeom>
          <a:noFill/>
          <a:ln>
            <a:noFill/>
          </a:ln>
        </p:spPr>
      </p:pic>
      <p:pic>
        <p:nvPicPr>
          <p:cNvPr id="330" name="Google Shape;330;p75"/>
          <p:cNvPicPr preferRelativeResize="0"/>
          <p:nvPr/>
        </p:nvPicPr>
        <p:blipFill>
          <a:blip r:embed="rId4">
            <a:alphaModFix/>
          </a:blip>
          <a:stretch>
            <a:fillRect/>
          </a:stretch>
        </p:blipFill>
        <p:spPr>
          <a:xfrm>
            <a:off x="762000" y="3758400"/>
            <a:ext cx="490150" cy="623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76"/>
          <p:cNvSpPr txBox="1"/>
          <p:nvPr>
            <p:ph type="title"/>
          </p:nvPr>
        </p:nvSpPr>
        <p:spPr>
          <a:xfrm>
            <a:off x="729450" y="587675"/>
            <a:ext cx="445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anduvieron?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77"/>
          <p:cNvSpPr txBox="1"/>
          <p:nvPr>
            <p:ph type="title"/>
          </p:nvPr>
        </p:nvSpPr>
        <p:spPr>
          <a:xfrm>
            <a:off x="729450" y="587675"/>
            <a:ext cx="6067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Actividad: </a:t>
            </a:r>
            <a:endParaRPr/>
          </a:p>
          <a:p>
            <a:pPr indent="0" lvl="0" marL="0" rtl="0" algn="l">
              <a:spcBef>
                <a:spcPts val="0"/>
              </a:spcBef>
              <a:spcAft>
                <a:spcPts val="0"/>
              </a:spcAft>
              <a:buNone/>
            </a:pPr>
            <a:r>
              <a:rPr lang="es"/>
              <a:t>Data Science en mi vida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44" name="Shape 344"/>
        <p:cNvGrpSpPr/>
        <p:nvPr/>
      </p:nvGrpSpPr>
      <p:grpSpPr>
        <a:xfrm>
          <a:off x="0" y="0"/>
          <a:ext cx="0" cy="0"/>
          <a:chOff x="0" y="0"/>
          <a:chExt cx="0" cy="0"/>
        </a:xfrm>
      </p:grpSpPr>
      <p:sp>
        <p:nvSpPr>
          <p:cNvPr id="345" name="Google Shape;345;p78"/>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Data Science en mi vida</a:t>
            </a:r>
            <a:endParaRPr b="1" sz="2800">
              <a:solidFill>
                <a:srgbClr val="009BDE"/>
              </a:solidFill>
              <a:latin typeface="Rubik"/>
              <a:ea typeface="Rubik"/>
              <a:cs typeface="Rubik"/>
              <a:sym typeface="Rubik"/>
            </a:endParaRPr>
          </a:p>
        </p:txBody>
      </p:sp>
      <p:sp>
        <p:nvSpPr>
          <p:cNvPr id="346" name="Google Shape;346;p78"/>
          <p:cNvSpPr txBox="1"/>
          <p:nvPr/>
        </p:nvSpPr>
        <p:spPr>
          <a:xfrm>
            <a:off x="899775" y="1044225"/>
            <a:ext cx="68847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lang="es" sz="1800">
                <a:solidFill>
                  <a:srgbClr val="434343"/>
                </a:solidFill>
                <a:latin typeface="Rubik Light"/>
                <a:ea typeface="Rubik Light"/>
                <a:cs typeface="Rubik Light"/>
                <a:sym typeface="Rubik Light"/>
              </a:rPr>
              <a:t>¡Preparen sus charlas relámpago! </a:t>
            </a:r>
            <a:endParaRPr sz="18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rPr lang="es" sz="1800">
                <a:solidFill>
                  <a:srgbClr val="434343"/>
                </a:solidFill>
                <a:latin typeface="Rubik Light"/>
                <a:ea typeface="Rubik Light"/>
                <a:cs typeface="Rubik Light"/>
                <a:sym typeface="Rubik Light"/>
              </a:rPr>
              <a:t>En 7 minutos con 7 slides comparte con tus compañeros:</a:t>
            </a:r>
            <a:endParaRPr sz="18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700"/>
              <a:buFont typeface="Arial"/>
              <a:buNone/>
            </a:pPr>
            <a:r>
              <a:t/>
            </a:r>
            <a:endParaRPr sz="1800">
              <a:solidFill>
                <a:srgbClr val="434343"/>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En qué problemas estás aplicando lo aprendido en Data Science y cómo lo estás haciendo. </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O bien, en qué problemas te gustaría aplicar Data Science y cómo lo harías.</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t/>
            </a:r>
            <a:endParaRPr sz="1600">
              <a:solidFill>
                <a:srgbClr val="430098"/>
              </a:solidFill>
              <a:latin typeface="Rubik Light"/>
              <a:ea typeface="Rubik Light"/>
              <a:cs typeface="Rubik Light"/>
              <a:sym typeface="Rubik Light"/>
            </a:endParaRPr>
          </a:p>
          <a:p>
            <a:pPr indent="0" lvl="0" marL="457200" marR="0" rtl="0" algn="l">
              <a:lnSpc>
                <a:spcPct val="100000"/>
              </a:lnSpc>
              <a:spcBef>
                <a:spcPts val="0"/>
              </a:spcBef>
              <a:spcAft>
                <a:spcPts val="0"/>
              </a:spcAft>
              <a:buClr>
                <a:srgbClr val="000000"/>
              </a:buClr>
              <a:buSzPts val="1700"/>
              <a:buFont typeface="Arial"/>
              <a:buNone/>
            </a:pPr>
            <a:r>
              <a:rPr lang="es" sz="1600">
                <a:solidFill>
                  <a:srgbClr val="430098"/>
                </a:solidFill>
                <a:latin typeface="Rubik Light"/>
                <a:ea typeface="Rubik Light"/>
                <a:cs typeface="Rubik Light"/>
                <a:sym typeface="Rubik Light"/>
              </a:rPr>
              <a:t>¡Elige algún tema o proyecto que te interese y relaciónalo con lo aprendido!</a:t>
            </a:r>
            <a:endParaRPr sz="1600">
              <a:solidFill>
                <a:srgbClr val="430098"/>
              </a:solidFill>
              <a:latin typeface="Rubik Light"/>
              <a:ea typeface="Rubik Light"/>
              <a:cs typeface="Rubik Light"/>
              <a:sym typeface="Rubik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79"/>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Repaso:</a:t>
            </a:r>
            <a:endParaRPr/>
          </a:p>
          <a:p>
            <a:pPr indent="0" lvl="0" marL="0" rtl="0" algn="l">
              <a:spcBef>
                <a:spcPts val="0"/>
              </a:spcBef>
              <a:spcAft>
                <a:spcPts val="0"/>
              </a:spcAft>
              <a:buNone/>
            </a:pPr>
            <a:r>
              <a:rPr lang="es"/>
              <a:t>Aprendizaje no supervisado - Clustering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55" name="Shape 355"/>
        <p:cNvGrpSpPr/>
        <p:nvPr/>
      </p:nvGrpSpPr>
      <p:grpSpPr>
        <a:xfrm>
          <a:off x="0" y="0"/>
          <a:ext cx="0" cy="0"/>
          <a:chOff x="0" y="0"/>
          <a:chExt cx="0" cy="0"/>
        </a:xfrm>
      </p:grpSpPr>
      <p:pic>
        <p:nvPicPr>
          <p:cNvPr id="356" name="Google Shape;356;p80"/>
          <p:cNvPicPr preferRelativeResize="0"/>
          <p:nvPr/>
        </p:nvPicPr>
        <p:blipFill rotWithShape="1">
          <a:blip r:embed="rId3">
            <a:alphaModFix/>
          </a:blip>
          <a:srcRect b="0" l="0" r="0" t="0"/>
          <a:stretch/>
        </p:blipFill>
        <p:spPr>
          <a:xfrm>
            <a:off x="1719250" y="580725"/>
            <a:ext cx="6276275" cy="4251049"/>
          </a:xfrm>
          <a:prstGeom prst="rect">
            <a:avLst/>
          </a:prstGeom>
          <a:noFill/>
          <a:ln>
            <a:noFill/>
          </a:ln>
        </p:spPr>
      </p:pic>
      <p:sp>
        <p:nvSpPr>
          <p:cNvPr id="357" name="Google Shape;357;p80"/>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Mapa</a:t>
            </a:r>
            <a:endParaRPr b="1" sz="2800">
              <a:solidFill>
                <a:srgbClr val="009BDE"/>
              </a:solidFill>
              <a:latin typeface="Rubik"/>
              <a:ea typeface="Rubik"/>
              <a:cs typeface="Rubik"/>
              <a:sym typeface="Rubik"/>
            </a:endParaRPr>
          </a:p>
        </p:txBody>
      </p:sp>
      <p:sp>
        <p:nvSpPr>
          <p:cNvPr id="358" name="Google Shape;358;p80"/>
          <p:cNvSpPr/>
          <p:nvPr/>
        </p:nvSpPr>
        <p:spPr>
          <a:xfrm>
            <a:off x="4717150" y="460975"/>
            <a:ext cx="3607959" cy="3234079"/>
          </a:xfrm>
          <a:custGeom>
            <a:rect b="b" l="l" r="r" t="t"/>
            <a:pathLst>
              <a:path extrusionOk="0" h="138179" w="155549">
                <a:moveTo>
                  <a:pt x="12898" y="86451"/>
                </a:moveTo>
                <a:cubicBezTo>
                  <a:pt x="10420" y="71584"/>
                  <a:pt x="2457" y="57938"/>
                  <a:pt x="325" y="43017"/>
                </a:cubicBezTo>
                <a:cubicBezTo>
                  <a:pt x="-1834" y="27902"/>
                  <a:pt x="9771" y="9444"/>
                  <a:pt x="23947" y="3774"/>
                </a:cubicBezTo>
                <a:cubicBezTo>
                  <a:pt x="31669" y="685"/>
                  <a:pt x="40408" y="1187"/>
                  <a:pt x="48712" y="726"/>
                </a:cubicBezTo>
                <a:cubicBezTo>
                  <a:pt x="62295" y="-29"/>
                  <a:pt x="76281" y="-668"/>
                  <a:pt x="89479" y="2631"/>
                </a:cubicBezTo>
                <a:cubicBezTo>
                  <a:pt x="100636" y="5420"/>
                  <a:pt x="109776" y="13562"/>
                  <a:pt x="119197" y="20157"/>
                </a:cubicBezTo>
                <a:cubicBezTo>
                  <a:pt x="135888" y="31841"/>
                  <a:pt x="151662" y="49590"/>
                  <a:pt x="155011" y="69687"/>
                </a:cubicBezTo>
                <a:cubicBezTo>
                  <a:pt x="156349" y="77713"/>
                  <a:pt x="154767" y="85984"/>
                  <a:pt x="153868" y="94071"/>
                </a:cubicBezTo>
                <a:cubicBezTo>
                  <a:pt x="152649" y="105043"/>
                  <a:pt x="149897" y="118134"/>
                  <a:pt x="140914" y="124551"/>
                </a:cubicBezTo>
                <a:cubicBezTo>
                  <a:pt x="131043" y="131602"/>
                  <a:pt x="118633" y="135027"/>
                  <a:pt x="106624" y="136743"/>
                </a:cubicBezTo>
                <a:cubicBezTo>
                  <a:pt x="97820" y="138001"/>
                  <a:pt x="88758" y="138763"/>
                  <a:pt x="79954" y="137505"/>
                </a:cubicBezTo>
                <a:cubicBezTo>
                  <a:pt x="60357" y="134705"/>
                  <a:pt x="44422" y="118737"/>
                  <a:pt x="30424" y="104739"/>
                </a:cubicBezTo>
                <a:cubicBezTo>
                  <a:pt x="24262" y="98577"/>
                  <a:pt x="16414" y="93484"/>
                  <a:pt x="12517" y="85689"/>
                </a:cubicBezTo>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80"/>
          <p:cNvPicPr preferRelativeResize="0"/>
          <p:nvPr/>
        </p:nvPicPr>
        <p:blipFill rotWithShape="1">
          <a:blip r:embed="rId4">
            <a:alphaModFix/>
          </a:blip>
          <a:srcRect b="36429" l="19440" r="22802" t="31989"/>
          <a:stretch/>
        </p:blipFill>
        <p:spPr>
          <a:xfrm>
            <a:off x="7511575" y="1154025"/>
            <a:ext cx="1396650" cy="473475"/>
          </a:xfrm>
          <a:prstGeom prst="rect">
            <a:avLst/>
          </a:prstGeom>
          <a:noFill/>
          <a:ln>
            <a:noFill/>
          </a:ln>
        </p:spPr>
      </p:pic>
      <p:sp>
        <p:nvSpPr>
          <p:cNvPr id="360" name="Google Shape;360;p80"/>
          <p:cNvSpPr/>
          <p:nvPr/>
        </p:nvSpPr>
        <p:spPr>
          <a:xfrm>
            <a:off x="3099420" y="3175249"/>
            <a:ext cx="3517850" cy="1852850"/>
          </a:xfrm>
          <a:custGeom>
            <a:rect b="b" l="l" r="r" t="t"/>
            <a:pathLst>
              <a:path extrusionOk="0" h="74114" w="140714">
                <a:moveTo>
                  <a:pt x="62100" y="2956"/>
                </a:moveTo>
                <a:cubicBezTo>
                  <a:pt x="38274" y="8564"/>
                  <a:pt x="-9274" y="22787"/>
                  <a:pt x="1673" y="44680"/>
                </a:cubicBezTo>
                <a:cubicBezTo>
                  <a:pt x="5372" y="52078"/>
                  <a:pt x="13919" y="55818"/>
                  <a:pt x="20377" y="60986"/>
                </a:cubicBezTo>
                <a:cubicBezTo>
                  <a:pt x="40709" y="77255"/>
                  <a:pt x="73033" y="76298"/>
                  <a:pt x="98069" y="69138"/>
                </a:cubicBezTo>
                <a:cubicBezTo>
                  <a:pt x="101454" y="68170"/>
                  <a:pt x="105183" y="69423"/>
                  <a:pt x="108620" y="68659"/>
                </a:cubicBezTo>
                <a:cubicBezTo>
                  <a:pt x="111780" y="67957"/>
                  <a:pt x="113877" y="64831"/>
                  <a:pt x="116772" y="63383"/>
                </a:cubicBezTo>
                <a:cubicBezTo>
                  <a:pt x="125265" y="59135"/>
                  <a:pt x="135545" y="55092"/>
                  <a:pt x="139792" y="46598"/>
                </a:cubicBezTo>
                <a:cubicBezTo>
                  <a:pt x="143088" y="40007"/>
                  <a:pt x="136575" y="30878"/>
                  <a:pt x="130680" y="26456"/>
                </a:cubicBezTo>
                <a:cubicBezTo>
                  <a:pt x="125188" y="22335"/>
                  <a:pt x="117865" y="21356"/>
                  <a:pt x="111977" y="17823"/>
                </a:cubicBezTo>
                <a:cubicBezTo>
                  <a:pt x="96185" y="8346"/>
                  <a:pt x="71280" y="-8155"/>
                  <a:pt x="58264" y="4875"/>
                </a:cubicBezTo>
              </a:path>
            </a:pathLst>
          </a:custGeom>
          <a:noFill/>
          <a:ln cap="flat" cmpd="sng" w="28575">
            <a:solidFill>
              <a:schemeClr val="accent3"/>
            </a:solidFill>
            <a:prstDash val="solid"/>
            <a:round/>
            <a:headEnd len="med" w="med" type="none"/>
            <a:tailEnd len="med" w="med" type="none"/>
          </a:ln>
        </p:spPr>
      </p:sp>
      <p:pic>
        <p:nvPicPr>
          <p:cNvPr id="361" name="Google Shape;361;p80"/>
          <p:cNvPicPr preferRelativeResize="0"/>
          <p:nvPr/>
        </p:nvPicPr>
        <p:blipFill>
          <a:blip r:embed="rId5">
            <a:alphaModFix/>
          </a:blip>
          <a:stretch>
            <a:fillRect/>
          </a:stretch>
        </p:blipFill>
        <p:spPr>
          <a:xfrm>
            <a:off x="6410250" y="4117000"/>
            <a:ext cx="714900" cy="714900"/>
          </a:xfrm>
          <a:prstGeom prst="ellipse">
            <a:avLst/>
          </a:prstGeom>
          <a:noFill/>
          <a:ln>
            <a:noFill/>
          </a:ln>
        </p:spPr>
      </p:pic>
      <p:sp>
        <p:nvSpPr>
          <p:cNvPr id="362" name="Google Shape;362;p80"/>
          <p:cNvSpPr/>
          <p:nvPr/>
        </p:nvSpPr>
        <p:spPr>
          <a:xfrm>
            <a:off x="1509623" y="587475"/>
            <a:ext cx="3138350" cy="3165100"/>
          </a:xfrm>
          <a:custGeom>
            <a:rect b="b" l="l" r="r" t="t"/>
            <a:pathLst>
              <a:path extrusionOk="0" h="126604" w="125534">
                <a:moveTo>
                  <a:pt x="78214" y="0"/>
                </a:moveTo>
                <a:cubicBezTo>
                  <a:pt x="57630" y="5614"/>
                  <a:pt x="37672" y="16570"/>
                  <a:pt x="22582" y="31653"/>
                </a:cubicBezTo>
                <a:cubicBezTo>
                  <a:pt x="15864" y="38367"/>
                  <a:pt x="6447" y="43456"/>
                  <a:pt x="2920" y="52275"/>
                </a:cubicBezTo>
                <a:cubicBezTo>
                  <a:pt x="593" y="58094"/>
                  <a:pt x="2030" y="64796"/>
                  <a:pt x="1001" y="70978"/>
                </a:cubicBezTo>
                <a:cubicBezTo>
                  <a:pt x="107" y="76349"/>
                  <a:pt x="-1059" y="82753"/>
                  <a:pt x="1960" y="87284"/>
                </a:cubicBezTo>
                <a:cubicBezTo>
                  <a:pt x="11120" y="101029"/>
                  <a:pt x="20757" y="116345"/>
                  <a:pt x="35531" y="123732"/>
                </a:cubicBezTo>
                <a:cubicBezTo>
                  <a:pt x="42257" y="127095"/>
                  <a:pt x="51089" y="127483"/>
                  <a:pt x="58071" y="124691"/>
                </a:cubicBezTo>
                <a:cubicBezTo>
                  <a:pt x="59972" y="123931"/>
                  <a:pt x="60966" y="121615"/>
                  <a:pt x="62867" y="120855"/>
                </a:cubicBezTo>
                <a:cubicBezTo>
                  <a:pt x="70902" y="117642"/>
                  <a:pt x="80545" y="119449"/>
                  <a:pt x="88285" y="115579"/>
                </a:cubicBezTo>
                <a:cubicBezTo>
                  <a:pt x="99714" y="109865"/>
                  <a:pt x="109013" y="99834"/>
                  <a:pt x="116101" y="89202"/>
                </a:cubicBezTo>
                <a:cubicBezTo>
                  <a:pt x="118123" y="86169"/>
                  <a:pt x="121930" y="84106"/>
                  <a:pt x="122815" y="80570"/>
                </a:cubicBezTo>
                <a:cubicBezTo>
                  <a:pt x="126425" y="66147"/>
                  <a:pt x="122335" y="50837"/>
                  <a:pt x="122335" y="35969"/>
                </a:cubicBezTo>
                <a:cubicBezTo>
                  <a:pt x="122335" y="32292"/>
                  <a:pt x="120970" y="28353"/>
                  <a:pt x="122335" y="24939"/>
                </a:cubicBezTo>
                <a:cubicBezTo>
                  <a:pt x="124243" y="20168"/>
                  <a:pt x="127406" y="13226"/>
                  <a:pt x="123774" y="9592"/>
                </a:cubicBezTo>
                <a:cubicBezTo>
                  <a:pt x="111846" y="-2342"/>
                  <a:pt x="90770" y="960"/>
                  <a:pt x="73898" y="960"/>
                </a:cubicBezTo>
              </a:path>
            </a:pathLst>
          </a:custGeom>
          <a:noFill/>
          <a:ln cap="flat" cmpd="sng" w="28575">
            <a:solidFill>
              <a:srgbClr val="009BDE"/>
            </a:solidFill>
            <a:prstDash val="solid"/>
            <a:round/>
            <a:headEnd len="med" w="med" type="none"/>
            <a:tailEnd len="med" w="med" type="none"/>
          </a:ln>
        </p:spPr>
      </p:sp>
      <p:pic>
        <p:nvPicPr>
          <p:cNvPr id="363" name="Google Shape;363;p80"/>
          <p:cNvPicPr preferRelativeResize="0"/>
          <p:nvPr/>
        </p:nvPicPr>
        <p:blipFill>
          <a:blip r:embed="rId6">
            <a:alphaModFix/>
          </a:blip>
          <a:stretch>
            <a:fillRect/>
          </a:stretch>
        </p:blipFill>
        <p:spPr>
          <a:xfrm flipH="1">
            <a:off x="477587" y="1707049"/>
            <a:ext cx="1032040" cy="587100"/>
          </a:xfrm>
          <a:prstGeom prst="rect">
            <a:avLst/>
          </a:prstGeom>
          <a:noFill/>
          <a:ln>
            <a:noFill/>
          </a:ln>
        </p:spPr>
      </p:pic>
      <p:sp>
        <p:nvSpPr>
          <p:cNvPr id="364" name="Google Shape;364;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